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buClr>
        <a:srgbClr val="6699FF"/>
      </a:buClr>
      <a:buSzPct val="80000"/>
      <a:buFont typeface="Wingdings" pitchFamily="2" charset="2"/>
      <a:defRPr sz="1300" kern="1200">
        <a:solidFill>
          <a:schemeClr val="tx1"/>
        </a:solidFill>
        <a:latin typeface="Arial Unicode MS" pitchFamily="34" charset="-128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buClr>
        <a:srgbClr val="6699FF"/>
      </a:buClr>
      <a:buSzPct val="80000"/>
      <a:buFont typeface="Wingdings" pitchFamily="2" charset="2"/>
      <a:defRPr sz="1300" kern="1200">
        <a:solidFill>
          <a:schemeClr val="tx1"/>
        </a:solidFill>
        <a:latin typeface="Arial Unicode MS" pitchFamily="34" charset="-128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buClr>
        <a:srgbClr val="6699FF"/>
      </a:buClr>
      <a:buSzPct val="80000"/>
      <a:buFont typeface="Wingdings" pitchFamily="2" charset="2"/>
      <a:defRPr sz="1300" kern="1200">
        <a:solidFill>
          <a:schemeClr val="tx1"/>
        </a:solidFill>
        <a:latin typeface="Arial Unicode MS" pitchFamily="34" charset="-128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buClr>
        <a:srgbClr val="6699FF"/>
      </a:buClr>
      <a:buSzPct val="80000"/>
      <a:buFont typeface="Wingdings" pitchFamily="2" charset="2"/>
      <a:defRPr sz="1300" kern="1200">
        <a:solidFill>
          <a:schemeClr val="tx1"/>
        </a:solidFill>
        <a:latin typeface="Arial Unicode MS" pitchFamily="34" charset="-128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buClr>
        <a:srgbClr val="6699FF"/>
      </a:buClr>
      <a:buSzPct val="80000"/>
      <a:buFont typeface="Wingdings" pitchFamily="2" charset="2"/>
      <a:defRPr sz="1300" kern="1200">
        <a:solidFill>
          <a:schemeClr val="tx1"/>
        </a:solidFill>
        <a:latin typeface="Arial Unicode MS" pitchFamily="34" charset="-128"/>
        <a:ea typeface="+mn-ea"/>
        <a:cs typeface="Times New Roman" pitchFamily="18" charset="0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Arial Unicode MS" pitchFamily="34" charset="-128"/>
        <a:ea typeface="+mn-ea"/>
        <a:cs typeface="Times New Roman" pitchFamily="18" charset="0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Arial Unicode MS" pitchFamily="34" charset="-128"/>
        <a:ea typeface="+mn-ea"/>
        <a:cs typeface="Times New Roman" pitchFamily="18" charset="0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Arial Unicode MS" pitchFamily="34" charset="-128"/>
        <a:ea typeface="+mn-ea"/>
        <a:cs typeface="Times New Roman" pitchFamily="18" charset="0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Arial Unicode MS" pitchFamily="34" charset="-128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692" autoAdjust="0"/>
  </p:normalViewPr>
  <p:slideViewPr>
    <p:cSldViewPr showGuides="1">
      <p:cViewPr varScale="1">
        <p:scale>
          <a:sx n="108" d="100"/>
          <a:sy n="108" d="100"/>
        </p:scale>
        <p:origin x="-16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7.xml"/><Relationship Id="rId3" Type="http://schemas.openxmlformats.org/officeDocument/2006/relationships/slide" Target="slides/slide14.xml"/><Relationship Id="rId7" Type="http://schemas.openxmlformats.org/officeDocument/2006/relationships/slide" Target="slides/slide26.xml"/><Relationship Id="rId2" Type="http://schemas.openxmlformats.org/officeDocument/2006/relationships/slide" Target="slides/slide10.xml"/><Relationship Id="rId1" Type="http://schemas.openxmlformats.org/officeDocument/2006/relationships/slide" Target="slides/slide1.xml"/><Relationship Id="rId6" Type="http://schemas.openxmlformats.org/officeDocument/2006/relationships/slide" Target="slides/slide25.xml"/><Relationship Id="rId11" Type="http://schemas.openxmlformats.org/officeDocument/2006/relationships/slide" Target="slides/slide31.xml"/><Relationship Id="rId5" Type="http://schemas.openxmlformats.org/officeDocument/2006/relationships/slide" Target="slides/slide23.xml"/><Relationship Id="rId10" Type="http://schemas.openxmlformats.org/officeDocument/2006/relationships/slide" Target="slides/slide29.xml"/><Relationship Id="rId4" Type="http://schemas.openxmlformats.org/officeDocument/2006/relationships/slide" Target="slides/slide21.xml"/><Relationship Id="rId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en-US"/>
          </a:p>
        </p:txBody>
      </p:sp>
      <p:sp>
        <p:nvSpPr>
          <p:cNvPr id="614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Klicken Sie, um die Formate des Vorlagentextes zu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9E316A7-A388-48F6-A7D2-37A0C65A7571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715930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E4797A-9B59-4701-9279-920866B7E9A3}" type="slidenum">
              <a:rPr lang="de-DE" altLang="en-US"/>
              <a:pPr/>
              <a:t>1</a:t>
            </a:fld>
            <a:endParaRPr lang="de-DE" altLang="en-US"/>
          </a:p>
        </p:txBody>
      </p:sp>
      <p:sp>
        <p:nvSpPr>
          <p:cNvPr id="717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55700" y="700088"/>
            <a:ext cx="4546600" cy="340995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2813" y="4340225"/>
            <a:ext cx="5030787" cy="4117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837" tIns="46216" rIns="90837" bIns="46216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8C84AC-0A28-4DFF-AFBA-9B19056F913D}" type="slidenum">
              <a:rPr lang="de-DE" altLang="en-US"/>
              <a:pPr/>
              <a:t>10</a:t>
            </a:fld>
            <a:endParaRPr lang="de-DE" altLang="en-US"/>
          </a:p>
        </p:txBody>
      </p:sp>
      <p:sp>
        <p:nvSpPr>
          <p:cNvPr id="2560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80BF8D-DEC4-4780-8D5F-4918F497183E}" type="slidenum">
              <a:rPr lang="de-DE" altLang="en-US"/>
              <a:pPr/>
              <a:t>11</a:t>
            </a:fld>
            <a:endParaRPr lang="de-DE" altLang="en-US"/>
          </a:p>
        </p:txBody>
      </p:sp>
      <p:sp>
        <p:nvSpPr>
          <p:cNvPr id="2765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46E3F5-E7B7-4EA6-8A76-72F88BB305A0}" type="slidenum">
              <a:rPr lang="de-DE" altLang="en-US"/>
              <a:pPr/>
              <a:t>12</a:t>
            </a:fld>
            <a:endParaRPr lang="de-DE" altLang="en-US"/>
          </a:p>
        </p:txBody>
      </p:sp>
      <p:sp>
        <p:nvSpPr>
          <p:cNvPr id="2969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5B30A8-38AF-4E6E-A4DA-B04C547EEE75}" type="slidenum">
              <a:rPr lang="de-DE" altLang="en-US"/>
              <a:pPr/>
              <a:t>13</a:t>
            </a:fld>
            <a:endParaRPr lang="de-DE" altLang="en-US"/>
          </a:p>
        </p:txBody>
      </p:sp>
      <p:sp>
        <p:nvSpPr>
          <p:cNvPr id="3174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6175" y="688975"/>
            <a:ext cx="4565650" cy="3424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1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D04D03-EE4B-4C64-9C31-DB2556C4DDA9}" type="slidenum">
              <a:rPr lang="de-DE" altLang="en-US"/>
              <a:pPr/>
              <a:t>14</a:t>
            </a:fld>
            <a:endParaRPr lang="de-DE" altLang="en-US"/>
          </a:p>
        </p:txBody>
      </p:sp>
      <p:sp>
        <p:nvSpPr>
          <p:cNvPr id="3379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5C731D-0A94-400D-BD0D-D8410FAEBF27}" type="slidenum">
              <a:rPr lang="de-DE" altLang="en-US"/>
              <a:pPr/>
              <a:t>15</a:t>
            </a:fld>
            <a:endParaRPr lang="de-DE" altLang="en-US"/>
          </a:p>
        </p:txBody>
      </p:sp>
      <p:sp>
        <p:nvSpPr>
          <p:cNvPr id="3584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468E91-569C-4D6E-85B4-8A6A164C3E6D}" type="slidenum">
              <a:rPr lang="de-DE" altLang="en-US"/>
              <a:pPr/>
              <a:t>16</a:t>
            </a:fld>
            <a:endParaRPr lang="de-DE" altLang="en-US"/>
          </a:p>
        </p:txBody>
      </p:sp>
      <p:sp>
        <p:nvSpPr>
          <p:cNvPr id="3789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76C5B6-08A3-4766-8135-F3D25AC2C582}" type="slidenum">
              <a:rPr lang="de-DE" altLang="en-US"/>
              <a:pPr/>
              <a:t>17</a:t>
            </a:fld>
            <a:endParaRPr lang="de-DE" altLang="en-US"/>
          </a:p>
        </p:txBody>
      </p:sp>
      <p:sp>
        <p:nvSpPr>
          <p:cNvPr id="3993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35C7AC-3745-44DB-B788-8221C2D59ECE}" type="slidenum">
              <a:rPr lang="de-DE" altLang="en-US"/>
              <a:pPr/>
              <a:t>18</a:t>
            </a:fld>
            <a:endParaRPr lang="de-DE" altLang="en-US"/>
          </a:p>
        </p:txBody>
      </p:sp>
      <p:sp>
        <p:nvSpPr>
          <p:cNvPr id="4198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383A52-20CE-439D-99DE-E37F6AE0774B}" type="slidenum">
              <a:rPr lang="de-DE" altLang="en-US"/>
              <a:pPr/>
              <a:t>19</a:t>
            </a:fld>
            <a:endParaRPr lang="de-DE" altLang="en-US"/>
          </a:p>
        </p:txBody>
      </p:sp>
      <p:sp>
        <p:nvSpPr>
          <p:cNvPr id="4403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5164E5-545B-4058-84CC-0E73C44904AA}" type="slidenum">
              <a:rPr lang="de-DE" altLang="en-US"/>
              <a:pPr/>
              <a:t>2</a:t>
            </a:fld>
            <a:endParaRPr lang="de-DE" altLang="en-US"/>
          </a:p>
        </p:txBody>
      </p:sp>
      <p:sp>
        <p:nvSpPr>
          <p:cNvPr id="921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4365B8-F5EF-4448-8C61-51ED50F87BBF}" type="slidenum">
              <a:rPr lang="de-DE" altLang="en-US"/>
              <a:pPr/>
              <a:t>20</a:t>
            </a:fld>
            <a:endParaRPr lang="de-DE" altLang="en-US"/>
          </a:p>
        </p:txBody>
      </p:sp>
      <p:sp>
        <p:nvSpPr>
          <p:cNvPr id="4608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39800" y="4330700"/>
            <a:ext cx="5013325" cy="3844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807" tIns="44606" rIns="90807" bIns="44606"/>
          <a:lstStyle/>
          <a:p>
            <a:endParaRPr lang="en-US" altLang="en-US"/>
          </a:p>
        </p:txBody>
      </p:sp>
      <p:sp>
        <p:nvSpPr>
          <p:cNvPr id="46083" name="Rectangle 3"/>
          <p:cNvSpPr>
            <a:spLocks noChangeArrowheads="1" noTextEdit="1"/>
          </p:cNvSpPr>
          <p:nvPr>
            <p:ph type="sldImg"/>
          </p:nvPr>
        </p:nvSpPr>
        <p:spPr bwMode="auto">
          <a:xfrm>
            <a:off x="1317625" y="815975"/>
            <a:ext cx="4254500" cy="3190875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5EC27B-B386-4CDB-8D9C-0C157A882196}" type="slidenum">
              <a:rPr lang="de-DE" altLang="en-US"/>
              <a:pPr/>
              <a:t>21</a:t>
            </a:fld>
            <a:endParaRPr lang="de-DE" altLang="en-US"/>
          </a:p>
        </p:txBody>
      </p:sp>
      <p:sp>
        <p:nvSpPr>
          <p:cNvPr id="4813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371A0B-D3B7-4302-BF59-C19EA01C73CD}" type="slidenum">
              <a:rPr lang="de-DE" altLang="en-US"/>
              <a:pPr/>
              <a:t>22</a:t>
            </a:fld>
            <a:endParaRPr lang="de-DE" altLang="en-US"/>
          </a:p>
        </p:txBody>
      </p:sp>
      <p:sp>
        <p:nvSpPr>
          <p:cNvPr id="5017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9F834A-B288-4555-8A60-C761E0D617C3}" type="slidenum">
              <a:rPr lang="de-DE" altLang="en-US"/>
              <a:pPr/>
              <a:t>23</a:t>
            </a:fld>
            <a:endParaRPr lang="de-DE" altLang="en-US"/>
          </a:p>
        </p:txBody>
      </p:sp>
      <p:sp>
        <p:nvSpPr>
          <p:cNvPr id="5222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5430C9-F51D-4054-9D76-C3BB7EA2178F}" type="slidenum">
              <a:rPr lang="de-DE" altLang="en-US"/>
              <a:pPr/>
              <a:t>24</a:t>
            </a:fld>
            <a:endParaRPr lang="de-DE" altLang="en-US"/>
          </a:p>
        </p:txBody>
      </p:sp>
      <p:sp>
        <p:nvSpPr>
          <p:cNvPr id="5427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DAF11D-AE71-42C4-80BB-30B332EF0DEC}" type="slidenum">
              <a:rPr lang="de-DE" altLang="en-US"/>
              <a:pPr/>
              <a:t>25</a:t>
            </a:fld>
            <a:endParaRPr lang="de-DE" altLang="en-US"/>
          </a:p>
        </p:txBody>
      </p:sp>
      <p:sp>
        <p:nvSpPr>
          <p:cNvPr id="5632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1F75C4-E767-4536-996E-C80B80FEE5E3}" type="slidenum">
              <a:rPr lang="de-DE" altLang="en-US"/>
              <a:pPr/>
              <a:t>26</a:t>
            </a:fld>
            <a:endParaRPr lang="de-DE" altLang="en-US"/>
          </a:p>
        </p:txBody>
      </p:sp>
      <p:sp>
        <p:nvSpPr>
          <p:cNvPr id="5837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A73F1B-B4F8-4874-839C-4044006F683C}" type="slidenum">
              <a:rPr lang="de-DE" altLang="en-US"/>
              <a:pPr/>
              <a:t>27</a:t>
            </a:fld>
            <a:endParaRPr lang="de-DE" altLang="en-US"/>
          </a:p>
        </p:txBody>
      </p:sp>
      <p:sp>
        <p:nvSpPr>
          <p:cNvPr id="6041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Char char="•"/>
            </a:pPr>
            <a:r>
              <a:rPr lang="en-US" altLang="en-US">
                <a:ea typeface="Arial Unicode MS" pitchFamily="34" charset="-128"/>
                <a:cs typeface="Arial Unicode MS" pitchFamily="34" charset="-128"/>
              </a:rPr>
              <a:t>Companies need to promote collaboration among employees and partners, automate supply chains and respond more quickly to customers. </a:t>
            </a:r>
            <a:endParaRPr lang="en-GB" altLang="en-US">
              <a:ea typeface="Arial Unicode MS" pitchFamily="34" charset="-128"/>
              <a:cs typeface="Arial Unicode MS" pitchFamily="34" charset="-128"/>
            </a:endParaRPr>
          </a:p>
          <a:p>
            <a:pPr>
              <a:buFontTx/>
              <a:buChar char="•"/>
            </a:pPr>
            <a:r>
              <a:rPr lang="en-US" altLang="en-US">
                <a:ea typeface="Arial Unicode MS" pitchFamily="34" charset="-128"/>
                <a:cs typeface="Arial Unicode MS" pitchFamily="34" charset="-128"/>
              </a:rPr>
              <a:t>Inside the company, digital communities make possible new forms of interaction and collaboration that can result in innovative ideas. </a:t>
            </a:r>
            <a:endParaRPr lang="en-GB" altLang="en-US">
              <a:ea typeface="Arial Unicode MS" pitchFamily="34" charset="-128"/>
              <a:cs typeface="Arial Unicode MS" pitchFamily="34" charset="-128"/>
            </a:endParaRPr>
          </a:p>
          <a:p>
            <a:pPr>
              <a:buFontTx/>
              <a:buChar char="•"/>
            </a:pPr>
            <a:r>
              <a:rPr lang="en-US" altLang="en-US">
                <a:ea typeface="Arial Unicode MS" pitchFamily="34" charset="-128"/>
                <a:cs typeface="Arial Unicode MS" pitchFamily="34" charset="-128"/>
              </a:rPr>
              <a:t>They also speed implementation of those ideas to create new business opportunities. </a:t>
            </a:r>
            <a:endParaRPr lang="en-GB" altLang="en-US">
              <a:ea typeface="Arial Unicode MS" pitchFamily="34" charset="-128"/>
              <a:cs typeface="Arial Unicode MS" pitchFamily="34" charset="-128"/>
            </a:endParaRPr>
          </a:p>
          <a:p>
            <a:pPr>
              <a:buFontTx/>
              <a:buChar char="•"/>
            </a:pPr>
            <a:r>
              <a:rPr lang="en-US" altLang="en-US">
                <a:ea typeface="Arial Unicode MS" pitchFamily="34" charset="-128"/>
                <a:cs typeface="Arial Unicode MS" pitchFamily="34" charset="-128"/>
              </a:rPr>
              <a:t>Outside the company, Internet-connected digital communities allow employees, partners, and customers to quickly find the right person, and interact and share resources in real-time from anywhere, at any time. This creates a new level of interaction, personal service and efficiency for all parties involved. </a:t>
            </a:r>
          </a:p>
          <a:p>
            <a:pPr>
              <a:buFontTx/>
              <a:buChar char="•"/>
            </a:pPr>
            <a:r>
              <a:rPr lang="en-US" altLang="en-US">
                <a:ea typeface="Arial Unicode MS" pitchFamily="34" charset="-128"/>
                <a:cs typeface="Arial Unicode MS" pitchFamily="34" charset="-128"/>
              </a:rPr>
              <a:t>Just as a business computing system must map internal business practices to digital infrastructure, it must also digitally represent, manage and foster relationships between and among employees, partners and customers. </a:t>
            </a:r>
            <a:endParaRPr lang="en-GB" altLang="en-US">
              <a:ea typeface="Arial Unicode MS" pitchFamily="34" charset="-128"/>
              <a:cs typeface="Arial Unicode MS" pitchFamily="34" charset="-128"/>
            </a:endParaRPr>
          </a:p>
          <a:p>
            <a:pPr>
              <a:buFontTx/>
              <a:buChar char="•"/>
            </a:pPr>
            <a:r>
              <a:rPr lang="en-US" altLang="en-US">
                <a:ea typeface="Arial Unicode MS" pitchFamily="34" charset="-128"/>
                <a:cs typeface="Arial Unicode MS" pitchFamily="34" charset="-128"/>
              </a:rPr>
              <a:t>Digital community management is an extension of identity administration that includes collaboration and relationships between internal and external identities. </a:t>
            </a:r>
          </a:p>
          <a:p>
            <a:pPr>
              <a:buFontTx/>
              <a:buChar char="•"/>
            </a:pPr>
            <a:r>
              <a:rPr lang="en-US" altLang="en-US">
                <a:ea typeface="Arial Unicode MS" pitchFamily="34" charset="-128"/>
                <a:cs typeface="Arial Unicode MS" pitchFamily="34" charset="-128"/>
              </a:rPr>
              <a:t>The goal of community management is to promote synergy between and among employees, partners and customers with confidence that company resources are protected from misuse. </a:t>
            </a:r>
            <a:endParaRPr lang="en-GB" altLang="en-US">
              <a:ea typeface="Arial Unicode MS" pitchFamily="34" charset="-128"/>
              <a:cs typeface="Arial Unicode MS" pitchFamily="34" charset="-128"/>
            </a:endParaRPr>
          </a:p>
          <a:p>
            <a:pPr>
              <a:buFontTx/>
              <a:buChar char="•"/>
            </a:pPr>
            <a:r>
              <a:rPr lang="en-US" altLang="en-US">
                <a:ea typeface="Arial Unicode MS" pitchFamily="34" charset="-128"/>
                <a:cs typeface="Arial Unicode MS" pitchFamily="34" charset="-128"/>
              </a:rPr>
              <a:t>There are three primary functions that make up community management: authentication, rendezvous, and authorization. Authentication focuses on providing proof of identity</a:t>
            </a:r>
            <a:r>
              <a:rPr lang="en-US" altLang="en-US">
                <a:latin typeface="Arial"/>
                <a:ea typeface="Arial Unicode MS" pitchFamily="34" charset="-128"/>
                <a:cs typeface="Arial Unicode MS" pitchFamily="34" charset="-128"/>
              </a:rPr>
              <a:t>—</a:t>
            </a:r>
            <a:r>
              <a:rPr lang="en-US" altLang="en-US">
                <a:ea typeface="Arial Unicode MS" pitchFamily="34" charset="-128"/>
                <a:cs typeface="Arial Unicode MS" pitchFamily="34" charset="-128"/>
              </a:rPr>
              <a:t>particularly with external identities. Rendezvous includes connecting resources and people with each other. Authorization consists of granting of rights and privileges to appropriate resources.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C2EC4A-C6D8-4A0D-832D-62FE9AB357DD}" type="slidenum">
              <a:rPr lang="de-DE" altLang="en-US"/>
              <a:pPr/>
              <a:t>28</a:t>
            </a:fld>
            <a:endParaRPr lang="de-DE" altLang="en-US"/>
          </a:p>
        </p:txBody>
      </p:sp>
      <p:sp>
        <p:nvSpPr>
          <p:cNvPr id="6246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9436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Char char="•"/>
            </a:pPr>
            <a:r>
              <a:rPr lang="en-US" altLang="en-US">
                <a:cs typeface="Arial" charset="0"/>
              </a:rPr>
              <a:t>Identity integration focuses on creating a holistic view of the identity information scattered throughout an enterprise. </a:t>
            </a:r>
            <a:endParaRPr lang="en-GB" altLang="en-US">
              <a:cs typeface="Arial" charset="0"/>
            </a:endParaRPr>
          </a:p>
          <a:p>
            <a:pPr>
              <a:buFontTx/>
              <a:buChar char="•"/>
            </a:pPr>
            <a:r>
              <a:rPr lang="en-US" altLang="en-US">
                <a:cs typeface="Arial" charset="0"/>
              </a:rPr>
              <a:t>This requires recognizing the identity ownership roles of individual systems and establishing business rules for how identity data is maintained across the enterprise.</a:t>
            </a:r>
          </a:p>
          <a:p>
            <a:pPr>
              <a:buFontTx/>
              <a:buChar char="•"/>
            </a:pPr>
            <a:r>
              <a:rPr lang="en-US" altLang="en-US">
                <a:cs typeface="Arial" charset="0"/>
              </a:rPr>
              <a:t>Many companies have implemented applications for specific departmental or divisional functions. </a:t>
            </a:r>
            <a:endParaRPr lang="en-GB" altLang="en-US">
              <a:cs typeface="Arial" charset="0"/>
            </a:endParaRPr>
          </a:p>
          <a:p>
            <a:pPr>
              <a:buFontTx/>
              <a:buChar char="•"/>
            </a:pPr>
            <a:r>
              <a:rPr lang="en-US" altLang="en-US">
                <a:cs typeface="Arial" charset="0"/>
              </a:rPr>
              <a:t>While these systems are often well suited for their specific function, they are frequently incapable of communicating with other systems. </a:t>
            </a:r>
            <a:endParaRPr lang="en-GB" altLang="en-US">
              <a:cs typeface="Arial" charset="0"/>
            </a:endParaRPr>
          </a:p>
          <a:p>
            <a:pPr>
              <a:buFontTx/>
              <a:buChar char="•"/>
            </a:pPr>
            <a:r>
              <a:rPr lang="en-US" altLang="en-US">
                <a:cs typeface="Arial" charset="0"/>
              </a:rPr>
              <a:t>As a result, each system manages its own digital identity as an island within the overall computing infrastructure. </a:t>
            </a:r>
            <a:endParaRPr lang="en-GB" altLang="en-US">
              <a:cs typeface="Arial" charset="0"/>
            </a:endParaRPr>
          </a:p>
          <a:p>
            <a:pPr>
              <a:buFontTx/>
              <a:buChar char="•"/>
            </a:pPr>
            <a:r>
              <a:rPr lang="en-US" altLang="en-US">
                <a:cs typeface="Arial" charset="0"/>
              </a:rPr>
              <a:t>Enterprise identity represents the intersection of identity information scattered throughout an organizations computer systems. </a:t>
            </a:r>
          </a:p>
          <a:p>
            <a:pPr>
              <a:buFontTx/>
              <a:buChar char="•"/>
            </a:pPr>
            <a:r>
              <a:rPr lang="en-US" altLang="en-US">
                <a:ea typeface="Arial Unicode MS" pitchFamily="34" charset="-128"/>
                <a:cs typeface="Arial Unicode MS" pitchFamily="34" charset="-128"/>
              </a:rPr>
              <a:t>The goal of identity integration is to provide a consistent, accurate representation of identities and relationships across heterogeneous systems. </a:t>
            </a:r>
            <a:endParaRPr lang="en-GB" altLang="en-US">
              <a:ea typeface="Arial Unicode MS" pitchFamily="34" charset="-128"/>
              <a:cs typeface="Arial Unicode MS" pitchFamily="34" charset="-128"/>
            </a:endParaRPr>
          </a:p>
          <a:p>
            <a:pPr>
              <a:buFontTx/>
              <a:buChar char="•"/>
            </a:pPr>
            <a:r>
              <a:rPr lang="en-US" altLang="en-US">
                <a:ea typeface="Arial Unicode MS" pitchFamily="34" charset="-128"/>
                <a:cs typeface="Arial Unicode MS" pitchFamily="34" charset="-128"/>
              </a:rPr>
              <a:t>There are three components of identity integration: connection, brokerage, and ownership. </a:t>
            </a:r>
            <a:endParaRPr lang="en-GB" altLang="en-US">
              <a:ea typeface="Arial Unicode MS" pitchFamily="34" charset="-128"/>
              <a:cs typeface="Arial Unicode MS" pitchFamily="34" charset="-128"/>
            </a:endParaRPr>
          </a:p>
          <a:p>
            <a:pPr>
              <a:buFontTx/>
              <a:buChar char="•"/>
            </a:pPr>
            <a:r>
              <a:rPr lang="en-US" altLang="en-US">
                <a:ea typeface="Arial Unicode MS" pitchFamily="34" charset="-128"/>
                <a:cs typeface="Arial Unicode MS" pitchFamily="34" charset="-128"/>
              </a:rPr>
              <a:t>Connection focuses on promoting communication between systems. Brokerage involves translating and interchanging identity information between systems. </a:t>
            </a:r>
            <a:endParaRPr lang="en-GB" altLang="en-US">
              <a:ea typeface="Arial Unicode MS" pitchFamily="34" charset="-128"/>
              <a:cs typeface="Arial Unicode MS" pitchFamily="34" charset="-128"/>
            </a:endParaRPr>
          </a:p>
          <a:p>
            <a:pPr>
              <a:buFontTx/>
              <a:buChar char="•"/>
            </a:pPr>
            <a:r>
              <a:rPr lang="en-US" altLang="en-US">
                <a:ea typeface="Arial Unicode MS" pitchFamily="34" charset="-128"/>
                <a:cs typeface="Arial Unicode MS" pitchFamily="34" charset="-128"/>
              </a:rPr>
              <a:t>Ownership includes identifying the authoritative roles of individual systems across the organization with regard to managing identity information.</a:t>
            </a:r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B10EF9-0723-4504-A135-5F88CE43369A}" type="slidenum">
              <a:rPr lang="de-DE" altLang="en-US"/>
              <a:pPr/>
              <a:t>29</a:t>
            </a:fld>
            <a:endParaRPr lang="de-DE" altLang="en-US"/>
          </a:p>
        </p:txBody>
      </p:sp>
      <p:sp>
        <p:nvSpPr>
          <p:cNvPr id="6451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AE0AC2-4591-48E0-A70F-DE6B4BC3A51A}" type="slidenum">
              <a:rPr lang="de-DE" altLang="en-US"/>
              <a:pPr/>
              <a:t>3</a:t>
            </a:fld>
            <a:endParaRPr lang="de-DE" altLang="en-US"/>
          </a:p>
        </p:txBody>
      </p:sp>
      <p:sp>
        <p:nvSpPr>
          <p:cNvPr id="1126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7915C4-652F-4795-AA7E-24549462D20F}" type="slidenum">
              <a:rPr lang="de-DE" altLang="en-US"/>
              <a:pPr/>
              <a:t>30</a:t>
            </a:fld>
            <a:endParaRPr lang="de-DE" altLang="en-US"/>
          </a:p>
        </p:txBody>
      </p:sp>
      <p:sp>
        <p:nvSpPr>
          <p:cNvPr id="6656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D24B14-A994-4447-81C9-DCA0497A58F7}" type="slidenum">
              <a:rPr lang="de-DE" altLang="en-US"/>
              <a:pPr/>
              <a:t>31</a:t>
            </a:fld>
            <a:endParaRPr lang="de-DE" altLang="en-US"/>
          </a:p>
        </p:txBody>
      </p:sp>
      <p:sp>
        <p:nvSpPr>
          <p:cNvPr id="6861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379BCE-BADB-4BA6-8211-159D2495E73C}" type="slidenum">
              <a:rPr lang="de-DE" altLang="en-US"/>
              <a:pPr/>
              <a:t>32</a:t>
            </a:fld>
            <a:endParaRPr lang="de-DE" altLang="en-US"/>
          </a:p>
        </p:txBody>
      </p:sp>
      <p:sp>
        <p:nvSpPr>
          <p:cNvPr id="7065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9F9BA2-6E6F-4F1B-98D1-2FFB0B94ACFA}" type="slidenum">
              <a:rPr lang="de-DE" altLang="en-US"/>
              <a:pPr/>
              <a:t>33</a:t>
            </a:fld>
            <a:endParaRPr lang="de-DE" altLang="en-US"/>
          </a:p>
        </p:txBody>
      </p:sp>
      <p:sp>
        <p:nvSpPr>
          <p:cNvPr id="7270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F66608-BDF4-4DED-A105-276B925A9587}" type="slidenum">
              <a:rPr lang="de-DE" altLang="en-US"/>
              <a:pPr/>
              <a:t>34</a:t>
            </a:fld>
            <a:endParaRPr lang="de-DE" altLang="en-US"/>
          </a:p>
        </p:txBody>
      </p:sp>
      <p:sp>
        <p:nvSpPr>
          <p:cNvPr id="7475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CCD8F1-C0FC-46FC-BC6E-2C2E72458853}" type="slidenum">
              <a:rPr lang="de-DE" altLang="en-US"/>
              <a:pPr/>
              <a:t>4</a:t>
            </a:fld>
            <a:endParaRPr lang="de-DE" altLang="en-US"/>
          </a:p>
        </p:txBody>
      </p:sp>
      <p:sp>
        <p:nvSpPr>
          <p:cNvPr id="1331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9F054A-4625-408B-AF44-99B39CBCBACF}" type="slidenum">
              <a:rPr lang="de-DE" altLang="en-US"/>
              <a:pPr/>
              <a:t>5</a:t>
            </a:fld>
            <a:endParaRPr lang="de-DE" altLang="en-US"/>
          </a:p>
        </p:txBody>
      </p:sp>
      <p:sp>
        <p:nvSpPr>
          <p:cNvPr id="1536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21050B-E4FD-49AE-A206-99FCACD4F59D}" type="slidenum">
              <a:rPr lang="de-DE" altLang="en-US"/>
              <a:pPr/>
              <a:t>6</a:t>
            </a:fld>
            <a:endParaRPr lang="de-DE" altLang="en-US"/>
          </a:p>
        </p:txBody>
      </p:sp>
      <p:sp>
        <p:nvSpPr>
          <p:cNvPr id="1741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6ADD14-5737-4A61-8853-CCE4C33E1AE8}" type="slidenum">
              <a:rPr lang="de-DE" altLang="en-US"/>
              <a:pPr/>
              <a:t>7</a:t>
            </a:fld>
            <a:endParaRPr lang="de-DE" altLang="en-US"/>
          </a:p>
        </p:txBody>
      </p:sp>
      <p:sp>
        <p:nvSpPr>
          <p:cNvPr id="1945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2BBD4C-410D-44F7-B4FB-8F6C1568BC8D}" type="slidenum">
              <a:rPr lang="de-DE" altLang="en-US"/>
              <a:pPr/>
              <a:t>8</a:t>
            </a:fld>
            <a:endParaRPr lang="de-DE" altLang="en-US"/>
          </a:p>
        </p:txBody>
      </p:sp>
      <p:sp>
        <p:nvSpPr>
          <p:cNvPr id="2150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EE2068-D510-485B-9303-4C4A11B9E30C}" type="slidenum">
              <a:rPr lang="de-DE" altLang="en-US"/>
              <a:pPr/>
              <a:t>9</a:t>
            </a:fld>
            <a:endParaRPr lang="de-DE" altLang="en-US"/>
          </a:p>
        </p:txBody>
      </p:sp>
      <p:sp>
        <p:nvSpPr>
          <p:cNvPr id="2355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667000"/>
            <a:ext cx="6781800" cy="60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en-US" noProof="0" smtClean="0"/>
              <a:t>Klicken Sie, um das Format des Titel-Masters zu bearbeiten.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762000" y="6591300"/>
            <a:ext cx="7620000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 rot="-5400000" flipH="1" flipV="1">
            <a:off x="242094" y="242094"/>
            <a:ext cx="368300" cy="366712"/>
          </a:xfrm>
          <a:prstGeom prst="rtTriangle">
            <a:avLst/>
          </a:prstGeom>
          <a:solidFill>
            <a:srgbClr val="66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66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8534400" y="6248400"/>
            <a:ext cx="434975" cy="415925"/>
            <a:chOff x="2839" y="288"/>
            <a:chExt cx="274" cy="262"/>
          </a:xfrm>
        </p:grpSpPr>
        <p:sp>
          <p:nvSpPr>
            <p:cNvPr id="4103" name="AutoShape 7"/>
            <p:cNvSpPr>
              <a:spLocks noChangeArrowheads="1"/>
            </p:cNvSpPr>
            <p:nvPr/>
          </p:nvSpPr>
          <p:spPr bwMode="auto">
            <a:xfrm rot="10800000" flipV="1">
              <a:off x="2839" y="288"/>
              <a:ext cx="231" cy="232"/>
            </a:xfrm>
            <a:prstGeom prst="rtTriangle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4" name="Text Box 8"/>
            <p:cNvSpPr txBox="1">
              <a:spLocks noChangeArrowheads="1"/>
            </p:cNvSpPr>
            <p:nvPr/>
          </p:nvSpPr>
          <p:spPr bwMode="auto">
            <a:xfrm>
              <a:off x="2860" y="396"/>
              <a:ext cx="25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de-DE" altLang="en-US" sz="1000">
                  <a:solidFill>
                    <a:srgbClr val="F7F4EF"/>
                  </a:solidFill>
                </a:rPr>
                <a:t>SIG</a:t>
              </a:r>
              <a:endParaRPr lang="de-DE" altLang="en-US" sz="700">
                <a:solidFill>
                  <a:srgbClr val="DDDDDD"/>
                </a:solidFill>
              </a:endParaRPr>
            </a:p>
          </p:txBody>
        </p:sp>
      </p:grp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766763" y="2590800"/>
            <a:ext cx="0" cy="762000"/>
          </a:xfrm>
          <a:prstGeom prst="line">
            <a:avLst/>
          </a:prstGeom>
          <a:noFill/>
          <a:ln w="76200">
            <a:solidFill>
              <a:srgbClr val="DDDDD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942975" y="3657600"/>
            <a:ext cx="1371600" cy="533400"/>
          </a:xfrm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1700"/>
            </a:lvl1pPr>
          </a:lstStyle>
          <a:p>
            <a:pPr lvl="0"/>
            <a:r>
              <a:rPr lang="de-DE" altLang="en-US" noProof="0" smtClean="0"/>
              <a:t>Klicken Sie, um das Logo einzufügen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C7ABF1-5677-400F-AFA8-C061962004E6}" type="slidenum">
              <a:rPr lang="en-US" altLang="en-US"/>
              <a:pPr/>
              <a:t>‹Nr.›</a:t>
            </a:fld>
            <a:endParaRPr lang="en-US" altLang="en-US" sz="1400" b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7522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56363" y="277813"/>
            <a:ext cx="1925637" cy="57419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79450" y="277813"/>
            <a:ext cx="5624513" cy="57419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E6DD5B-7562-4DE7-AC74-3668DA21704E}" type="slidenum">
              <a:rPr lang="en-US" altLang="en-US"/>
              <a:pPr/>
              <a:t>‹Nr.›</a:t>
            </a:fld>
            <a:endParaRPr lang="en-US" altLang="en-US" sz="1400" b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9530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9450" y="277813"/>
            <a:ext cx="7702550" cy="381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771900" cy="4876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4610100" y="1143000"/>
            <a:ext cx="3771900" cy="48768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6553200" y="63436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2D2A940-A330-4FB0-A88D-C06809ACB47E}" type="slidenum">
              <a:rPr lang="en-US" altLang="en-US"/>
              <a:pPr/>
              <a:t>‹Nr.›</a:t>
            </a:fld>
            <a:endParaRPr lang="en-US" altLang="en-US" sz="1400" b="0">
              <a:solidFill>
                <a:schemeClr val="tx1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85800" y="6324600"/>
            <a:ext cx="2895600" cy="487363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365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9450" y="277813"/>
            <a:ext cx="7702550" cy="381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7696200" cy="2362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85800" y="3657600"/>
            <a:ext cx="7696200" cy="2362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6553200" y="63436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2BDA103-F2D3-4C73-9CDB-AF2C31FCCF8D}" type="slidenum">
              <a:rPr lang="en-US" altLang="en-US"/>
              <a:pPr/>
              <a:t>‹Nr.›</a:t>
            </a:fld>
            <a:endParaRPr lang="en-US" altLang="en-US" sz="1400" b="0">
              <a:solidFill>
                <a:schemeClr val="tx1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85800" y="6324600"/>
            <a:ext cx="2895600" cy="487363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6717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9450" y="277813"/>
            <a:ext cx="7702550" cy="381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ClipArt-Platzhalter 2"/>
          <p:cNvSpPr>
            <a:spLocks noGrp="1"/>
          </p:cNvSpPr>
          <p:nvPr>
            <p:ph type="clipArt" sz="half" idx="1"/>
          </p:nvPr>
        </p:nvSpPr>
        <p:spPr>
          <a:xfrm>
            <a:off x="685800" y="1143000"/>
            <a:ext cx="3771900" cy="48768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10100" y="1143000"/>
            <a:ext cx="3771900" cy="4876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6553200" y="63436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FA6F561-B675-49A1-899D-BAC0540FA3BF}" type="slidenum">
              <a:rPr lang="en-US" altLang="en-US"/>
              <a:pPr/>
              <a:t>‹Nr.›</a:t>
            </a:fld>
            <a:endParaRPr lang="en-US" altLang="en-US" sz="1400" b="0">
              <a:solidFill>
                <a:schemeClr val="tx1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85800" y="6324600"/>
            <a:ext cx="2895600" cy="487363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14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B2FBFA-E323-4F75-8E3E-98A8305DE4F8}" type="slidenum">
              <a:rPr lang="en-US" altLang="en-US"/>
              <a:pPr/>
              <a:t>‹Nr.›</a:t>
            </a:fld>
            <a:endParaRPr lang="en-US" altLang="en-US" sz="1400" b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7985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058D61-5D46-4365-BF8A-B256DF3ACD19}" type="slidenum">
              <a:rPr lang="en-US" altLang="en-US"/>
              <a:pPr/>
              <a:t>‹Nr.›</a:t>
            </a:fld>
            <a:endParaRPr lang="en-US" altLang="en-US" sz="1400" b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949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7719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0100" y="1143000"/>
            <a:ext cx="37719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A17FD60-469D-4DD9-AC0A-AC085EF43E56}" type="slidenum">
              <a:rPr lang="en-US" altLang="en-US"/>
              <a:pPr/>
              <a:t>‹Nr.›</a:t>
            </a:fld>
            <a:endParaRPr lang="en-US" altLang="en-US" sz="1400" b="0">
              <a:solidFill>
                <a:schemeClr val="tx1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3874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CB518E-7280-47F7-9881-651210901C03}" type="slidenum">
              <a:rPr lang="en-US" altLang="en-US"/>
              <a:pPr/>
              <a:t>‹Nr.›</a:t>
            </a:fld>
            <a:endParaRPr lang="en-US" altLang="en-US" sz="1400" b="0">
              <a:solidFill>
                <a:schemeClr val="tx1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9754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7E3C89-B980-4271-B35F-592284FD211C}" type="slidenum">
              <a:rPr lang="en-US" altLang="en-US"/>
              <a:pPr/>
              <a:t>‹Nr.›</a:t>
            </a:fld>
            <a:endParaRPr lang="en-US" altLang="en-US" sz="1400" b="0">
              <a:solidFill>
                <a:schemeClr val="tx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387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FB3882-FA0D-4293-AEA5-AC7AF228D8DD}" type="slidenum">
              <a:rPr lang="en-US" altLang="en-US"/>
              <a:pPr/>
              <a:t>‹Nr.›</a:t>
            </a:fld>
            <a:endParaRPr lang="en-US" altLang="en-US" sz="1400" b="0">
              <a:solidFill>
                <a:schemeClr val="tx1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9453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C6B193-2437-40D2-8AAF-E47C4D6DE678}" type="slidenum">
              <a:rPr lang="en-US" altLang="en-US"/>
              <a:pPr/>
              <a:t>‹Nr.›</a:t>
            </a:fld>
            <a:endParaRPr lang="en-US" altLang="en-US" sz="1400" b="0">
              <a:solidFill>
                <a:schemeClr val="tx1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4698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1AD8737-DE86-4132-8DC7-A9D578433D36}" type="slidenum">
              <a:rPr lang="en-US" altLang="en-US"/>
              <a:pPr/>
              <a:t>‹Nr.›</a:t>
            </a:fld>
            <a:endParaRPr lang="en-US" altLang="en-US" sz="1400" b="0">
              <a:solidFill>
                <a:schemeClr val="tx1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192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277813"/>
            <a:ext cx="77025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Master-Titelformat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696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762000" y="6591300"/>
            <a:ext cx="7620000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 rot="-5400000" flipH="1" flipV="1">
            <a:off x="242094" y="242094"/>
            <a:ext cx="368300" cy="366712"/>
          </a:xfrm>
          <a:prstGeom prst="rtTriangle">
            <a:avLst/>
          </a:prstGeom>
          <a:solidFill>
            <a:srgbClr val="66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66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 rot="10800000" flipV="1">
            <a:off x="8534400" y="6248400"/>
            <a:ext cx="366713" cy="368300"/>
          </a:xfrm>
          <a:prstGeom prst="rtTriangle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8558213" y="6400800"/>
            <a:ext cx="4476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de-DE" altLang="en-US" sz="1200">
                <a:solidFill>
                  <a:srgbClr val="F7F4EF"/>
                </a:solidFill>
              </a:rPr>
              <a:t>SIG</a:t>
            </a:r>
            <a:endParaRPr lang="de-DE" altLang="en-US" sz="1200">
              <a:solidFill>
                <a:srgbClr val="DDDDDD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436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200" b="1">
                <a:solidFill>
                  <a:srgbClr val="C0C0C0"/>
                </a:solidFill>
              </a:defRPr>
            </a:lvl1pPr>
          </a:lstStyle>
          <a:p>
            <a:fld id="{42DEF659-C882-4078-AB0A-599D6AAA8D30}" type="slidenum">
              <a:rPr lang="en-US" altLang="en-US"/>
              <a:pPr/>
              <a:t>‹Nr.›</a:t>
            </a:fld>
            <a:endParaRPr lang="en-US" altLang="en-US" sz="1400" b="0">
              <a:solidFill>
                <a:schemeClr val="tx1"/>
              </a:solidFill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324600"/>
            <a:ext cx="28956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1200">
                <a:solidFill>
                  <a:srgbClr val="C0C0C0"/>
                </a:solidFill>
              </a:defRPr>
            </a:lvl1pPr>
          </a:lstStyle>
          <a:p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Unicode MS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Unicode MS" pitchFamily="3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Unicode MS" pitchFamily="3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Unicode MS" pitchFamily="3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SzPct val="80000"/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SzPct val="80000"/>
        <a:buFont typeface="Webdings" pitchFamily="18" charset="2"/>
        <a:buChar char="8"/>
        <a:defRPr sz="1600">
          <a:solidFill>
            <a:schemeClr val="tx1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SzPct val="80000"/>
        <a:buFont typeface="Wingdings" pitchFamily="2" charset="2"/>
        <a:buChar char="ú"/>
        <a:defRPr sz="1400">
          <a:solidFill>
            <a:schemeClr val="tx1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slide" Target="slide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en-US"/>
              <a:t>„GenericIAM - generische IAM-Prozesse als Baukastensystem“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altLang="en-US"/>
              <a:t>Version 1.0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784225" y="5554663"/>
            <a:ext cx="7613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700EE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03006C"/>
                  </a:outerShdw>
                </a:effectLst>
              </a14:hiddenEffects>
            </a:ext>
          </a:extLst>
        </p:spPr>
        <p:txBody>
          <a:bodyPr lIns="92075" tIns="46038" rIns="92075" bIns="46038" anchor="ctr" anchorCtr="1">
            <a:spAutoFit/>
          </a:bodyPr>
          <a:lstStyle>
            <a:lvl1pPr defTabSz="690563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defTabSz="690563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defTabSz="690563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defTabSz="690563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defTabSz="690563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defTabSz="6905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defTabSz="6905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defTabSz="6905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defTabSz="6905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lnSpc>
                <a:spcPct val="120000"/>
              </a:lnSpc>
              <a:buClrTx/>
              <a:buSzTx/>
              <a:buFontTx/>
              <a:buNone/>
            </a:pPr>
            <a:r>
              <a:rPr lang="de-DE" altLang="en-US" sz="1200" b="1">
                <a:solidFill>
                  <a:schemeClr val="tx2"/>
                </a:solidFill>
                <a:latin typeface="Arial Unicode MS" pitchFamily="34" charset="-128"/>
              </a:rPr>
              <a:t>Dienstag, 25.04.2006, Regus An der Welle 4 in Frankfurt 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838200" y="1797050"/>
            <a:ext cx="159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sz="1800">
                <a:solidFill>
                  <a:schemeClr val="tx2"/>
                </a:solidFill>
              </a:rPr>
              <a:t>Initial Meeting</a:t>
            </a:r>
            <a:endParaRPr lang="de-DE" altLang="en-US" sz="1800" b="1">
              <a:solidFill>
                <a:schemeClr val="tx2"/>
              </a:solidFill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597275" y="4191000"/>
            <a:ext cx="227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en-US" sz="1800" b="1">
                <a:solidFill>
                  <a:schemeClr val="tx2"/>
                </a:solidFill>
              </a:rPr>
              <a:t>Dr. Horst Walther</a:t>
            </a:r>
          </a:p>
        </p:txBody>
      </p:sp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7010400" y="1066800"/>
          <a:ext cx="1616075" cy="238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PaperPort Document" r:id="rId4" imgW="2457143" imgH="3619048" progId="Paper.Document">
                  <p:embed/>
                </p:oleObj>
              </mc:Choice>
              <mc:Fallback>
                <p:oleObj name="PaperPort Document" r:id="rId4" imgW="2457143" imgH="3619048" progId="Paper.Document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066800"/>
                        <a:ext cx="1616075" cy="238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143000"/>
            <a:ext cx="3314700" cy="48768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Gefordert – der Prozessbaukasten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altLang="en-US" sz="1800"/>
              <a:t>Sammeln </a:t>
            </a:r>
            <a:r>
              <a:rPr lang="de-DE" altLang="en-US" sz="1800" b="1"/>
              <a:t>implementierter</a:t>
            </a:r>
            <a:r>
              <a:rPr lang="de-DE" altLang="en-US" sz="1800"/>
              <a:t> IAM-Prozesse</a:t>
            </a:r>
          </a:p>
          <a:p>
            <a:r>
              <a:rPr lang="de-DE" altLang="en-US" sz="1800"/>
              <a:t>Herausfaktorisieren von </a:t>
            </a:r>
            <a:r>
              <a:rPr lang="de-DE" altLang="en-US" sz="1800" b="1"/>
              <a:t>Gemeinsamkeiten</a:t>
            </a:r>
            <a:r>
              <a:rPr lang="de-DE" altLang="en-US" sz="1800"/>
              <a:t>.</a:t>
            </a:r>
          </a:p>
          <a:p>
            <a:pPr lvl="1"/>
            <a:r>
              <a:rPr lang="de-DE" altLang="en-US" sz="1400"/>
              <a:t>unternehmensübergreifend</a:t>
            </a:r>
          </a:p>
          <a:p>
            <a:pPr lvl="1"/>
            <a:r>
              <a:rPr lang="de-DE" altLang="en-US" sz="1400"/>
              <a:t>redundanzfrei</a:t>
            </a:r>
          </a:p>
          <a:p>
            <a:pPr lvl="1"/>
            <a:r>
              <a:rPr lang="de-DE" altLang="en-US" sz="1400"/>
              <a:t>ggf. branchenspezifisch</a:t>
            </a:r>
          </a:p>
          <a:p>
            <a:r>
              <a:rPr lang="de-DE" altLang="en-US" sz="1800" b="1"/>
              <a:t>Bereitstellen</a:t>
            </a:r>
            <a:r>
              <a:rPr lang="de-DE" altLang="en-US" sz="1800"/>
              <a:t> für Interessenten</a:t>
            </a:r>
          </a:p>
          <a:p>
            <a:r>
              <a:rPr lang="de-DE" altLang="en-US" sz="1800"/>
              <a:t>Pflege und </a:t>
            </a:r>
            <a:r>
              <a:rPr lang="de-DE" altLang="en-US" sz="1800" b="1"/>
              <a:t>Aktualisierung</a:t>
            </a:r>
          </a:p>
          <a:p>
            <a:r>
              <a:rPr lang="de-DE" altLang="en-US" sz="1800"/>
              <a:t>Regelmäßige </a:t>
            </a:r>
            <a:r>
              <a:rPr lang="de-DE" altLang="en-US" sz="1800" b="1"/>
              <a:t>Releases</a:t>
            </a:r>
            <a:r>
              <a:rPr lang="de-DE" altLang="en-US" sz="1800"/>
              <a:t> (jährlich)</a:t>
            </a:r>
          </a:p>
          <a:p>
            <a:r>
              <a:rPr lang="de-DE" altLang="en-US" sz="1800" b="1"/>
              <a:t>Kompatibel</a:t>
            </a:r>
            <a:r>
              <a:rPr lang="de-DE" altLang="en-US" sz="1800"/>
              <a:t> zu gebräuchlichen Prozess-Definitionen (ITIL).</a:t>
            </a:r>
          </a:p>
          <a:p>
            <a:r>
              <a:rPr lang="de-DE" altLang="en-US" sz="1800"/>
              <a:t>„Moderat“ </a:t>
            </a:r>
            <a:r>
              <a:rPr lang="de-DE" altLang="en-US" sz="1800" b="1"/>
              <a:t>Tool</a:t>
            </a:r>
            <a:r>
              <a:rPr lang="de-DE" altLang="en-US" sz="1800"/>
              <a:t>-unterstützt.</a:t>
            </a:r>
          </a:p>
          <a:p>
            <a:endParaRPr lang="de-DE" altLang="en-US" sz="1800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723900" y="5943600"/>
            <a:ext cx="8115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77825" indent="-377825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568325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25000"/>
              </a:spcBef>
              <a:buClr>
                <a:srgbClr val="FF0000"/>
              </a:buClr>
              <a:buSzTx/>
              <a:buFont typeface="Wingdings" pitchFamily="2" charset="2"/>
              <a:buChar char="è"/>
            </a:pPr>
            <a:r>
              <a:rPr lang="de-DE" altLang="en-US" sz="1800" b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Die Zeit ist reif für einen rationalen Ansatz Prozessmodellierung.</a:t>
            </a:r>
            <a:endParaRPr lang="de-DE" altLang="en-US" sz="1800">
              <a:solidFill>
                <a:srgbClr val="FF0000"/>
              </a:solidFill>
              <a:latin typeface="Arial Unicode MS" pitchFamily="34" charset="-128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762000" y="1081088"/>
            <a:ext cx="3810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77825" indent="-377825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568325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25000"/>
              </a:spcBef>
              <a:buClr>
                <a:srgbClr val="FF0000"/>
              </a:buClr>
              <a:buSzTx/>
            </a:pPr>
            <a:r>
              <a:rPr lang="de-DE" altLang="en-US" sz="18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Was ist dafür zu tun?</a:t>
            </a:r>
            <a:endParaRPr lang="de-DE" altLang="en-US" sz="1800" i="1">
              <a:latin typeface="Arial Unicode MS" pitchFamily="34" charset="-128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>
                <a:latin typeface="Arial" charset="0"/>
                <a:cs typeface="Arial" charset="0"/>
              </a:rPr>
              <a:t>GenericIAM</a:t>
            </a:r>
            <a:br>
              <a:rPr lang="de-DE" altLang="en-US">
                <a:latin typeface="Arial" charset="0"/>
                <a:cs typeface="Arial" charset="0"/>
              </a:rPr>
            </a:br>
            <a:r>
              <a:rPr lang="de-DE" altLang="en-US" sz="2000">
                <a:latin typeface="Arial" charset="0"/>
                <a:cs typeface="Arial" charset="0"/>
              </a:rPr>
              <a:t>Welchen Nutzen haben wir davon?</a:t>
            </a:r>
            <a:endParaRPr lang="de-DE" alt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en-US" sz="1800">
                <a:latin typeface="Arial" charset="0"/>
                <a:cs typeface="Arial" charset="0"/>
              </a:rPr>
              <a:t>Anwender</a:t>
            </a:r>
          </a:p>
          <a:p>
            <a:pPr lvl="1"/>
            <a:r>
              <a:rPr lang="de-DE" altLang="en-US" sz="1400">
                <a:latin typeface="Arial" charset="0"/>
                <a:cs typeface="Arial" charset="0"/>
              </a:rPr>
              <a:t>Unternehmen mit eingeführten IAM-Prozessen haben überwiegend nur Teile der notwendigen Prozesse definiert und eingeführt. </a:t>
            </a:r>
          </a:p>
          <a:p>
            <a:pPr lvl="1"/>
            <a:r>
              <a:rPr lang="de-DE" altLang="en-US" sz="1400">
                <a:latin typeface="Arial" charset="0"/>
                <a:cs typeface="Arial" charset="0"/>
              </a:rPr>
              <a:t>Sie erhalten hier kostengünstig eine Möglichkeit, ihr Prozessmodell zu </a:t>
            </a:r>
            <a:r>
              <a:rPr lang="de-DE" altLang="en-US" sz="1400" b="1">
                <a:latin typeface="Arial" charset="0"/>
                <a:cs typeface="Arial" charset="0"/>
              </a:rPr>
              <a:t>optimieren</a:t>
            </a:r>
            <a:r>
              <a:rPr lang="de-DE" altLang="en-US" sz="1400">
                <a:latin typeface="Arial" charset="0"/>
                <a:cs typeface="Arial" charset="0"/>
              </a:rPr>
              <a:t> und zu vervollständigen. </a:t>
            </a:r>
            <a:endParaRPr lang="de-DE" altLang="en-US" sz="1400"/>
          </a:p>
          <a:p>
            <a:r>
              <a:rPr lang="de-DE" altLang="en-US" sz="1800">
                <a:latin typeface="Arial" charset="0"/>
                <a:cs typeface="Arial" charset="0"/>
              </a:rPr>
              <a:t>Integratoren </a:t>
            </a:r>
          </a:p>
          <a:p>
            <a:pPr lvl="1"/>
            <a:r>
              <a:rPr lang="de-DE" altLang="en-US" sz="1400">
                <a:latin typeface="Arial" charset="0"/>
                <a:cs typeface="Arial" charset="0"/>
              </a:rPr>
              <a:t>Integratoren und Systemanbieter können bereits umfangreiche und wirklichkeitsnahe Musterprozesse mitliefern. </a:t>
            </a:r>
          </a:p>
          <a:p>
            <a:pPr lvl="1"/>
            <a:r>
              <a:rPr lang="de-DE" altLang="en-US" sz="1400">
                <a:latin typeface="Arial" charset="0"/>
                <a:cs typeface="Arial" charset="0"/>
              </a:rPr>
              <a:t>Sie können ihren Kunden ermöglichen, die hohen </a:t>
            </a:r>
            <a:r>
              <a:rPr lang="de-DE" altLang="en-US" sz="1400" b="1">
                <a:latin typeface="Arial" charset="0"/>
                <a:cs typeface="Arial" charset="0"/>
              </a:rPr>
              <a:t>Modellierungskosten</a:t>
            </a:r>
            <a:r>
              <a:rPr lang="de-DE" altLang="en-US" sz="1400">
                <a:latin typeface="Arial" charset="0"/>
                <a:cs typeface="Arial" charset="0"/>
              </a:rPr>
              <a:t> vor der Implementierung zu </a:t>
            </a:r>
            <a:r>
              <a:rPr lang="de-DE" altLang="en-US" sz="1400" b="1">
                <a:latin typeface="Arial" charset="0"/>
                <a:cs typeface="Arial" charset="0"/>
              </a:rPr>
              <a:t>senken</a:t>
            </a:r>
            <a:r>
              <a:rPr lang="de-DE" altLang="en-US" sz="1400">
                <a:latin typeface="Arial" charset="0"/>
                <a:cs typeface="Arial" charset="0"/>
              </a:rPr>
              <a:t> und die Einführungszeit zu kürzen. </a:t>
            </a:r>
            <a:endParaRPr lang="de-DE" altLang="en-US" sz="1400"/>
          </a:p>
          <a:p>
            <a:r>
              <a:rPr lang="de-DE" altLang="en-US" sz="1800">
                <a:latin typeface="Arial" charset="0"/>
                <a:cs typeface="Arial" charset="0"/>
              </a:rPr>
              <a:t>Berater</a:t>
            </a:r>
          </a:p>
          <a:p>
            <a:pPr lvl="1"/>
            <a:r>
              <a:rPr lang="de-DE" altLang="en-US" sz="1400">
                <a:latin typeface="Arial" charset="0"/>
                <a:cs typeface="Arial" charset="0"/>
              </a:rPr>
              <a:t>Freiberufliche Berater können mit  vorgefertigten </a:t>
            </a:r>
            <a:r>
              <a:rPr lang="de-DE" altLang="en-US" sz="1400" b="1">
                <a:latin typeface="Arial" charset="0"/>
                <a:cs typeface="Arial" charset="0"/>
              </a:rPr>
              <a:t>Baumustern</a:t>
            </a:r>
            <a:r>
              <a:rPr lang="de-DE" altLang="en-US" sz="1400">
                <a:latin typeface="Arial" charset="0"/>
                <a:cs typeface="Arial" charset="0"/>
              </a:rPr>
              <a:t> antreten.</a:t>
            </a:r>
          </a:p>
          <a:p>
            <a:pPr lvl="1"/>
            <a:r>
              <a:rPr lang="de-DE" altLang="en-US" sz="1400">
                <a:latin typeface="Arial" charset="0"/>
                <a:cs typeface="Arial" charset="0"/>
              </a:rPr>
              <a:t>Sofern der Systemanbieter sie nicht bereits implementiert mitliefert.</a:t>
            </a:r>
            <a:endParaRPr lang="de-DE" altLang="en-US" sz="1400"/>
          </a:p>
          <a:p>
            <a:r>
              <a:rPr lang="de-DE" altLang="en-US" sz="1800">
                <a:latin typeface="Arial" charset="0"/>
                <a:cs typeface="Arial" charset="0"/>
              </a:rPr>
              <a:t>Die Disziplin </a:t>
            </a:r>
          </a:p>
          <a:p>
            <a:pPr lvl="1"/>
            <a:r>
              <a:rPr lang="de-DE" altLang="en-US" sz="1400">
                <a:latin typeface="Arial" charset="0"/>
                <a:cs typeface="Arial" charset="0"/>
              </a:rPr>
              <a:t>wir tragen zur </a:t>
            </a:r>
            <a:r>
              <a:rPr lang="de-DE" altLang="en-US" sz="1400" b="1">
                <a:latin typeface="Arial" charset="0"/>
                <a:cs typeface="Arial" charset="0"/>
              </a:rPr>
              <a:t>Professionalisierung</a:t>
            </a:r>
            <a:r>
              <a:rPr lang="de-DE" altLang="en-US" sz="1400">
                <a:latin typeface="Arial" charset="0"/>
                <a:cs typeface="Arial" charset="0"/>
              </a:rPr>
              <a:t> der Disziplin des IAM bei. </a:t>
            </a:r>
          </a:p>
          <a:p>
            <a:pPr lvl="1"/>
            <a:r>
              <a:rPr lang="de-DE" altLang="en-US" sz="1400">
                <a:latin typeface="Arial" charset="0"/>
                <a:cs typeface="Arial" charset="0"/>
              </a:rPr>
              <a:t>Damit senken die Schwelle zur Einführung IAM-Systemen</a:t>
            </a:r>
            <a:endParaRPr lang="de-DE" altLang="en-US" sz="1400"/>
          </a:p>
          <a:p>
            <a:r>
              <a:rPr lang="de-DE" altLang="en-US" sz="1800">
                <a:latin typeface="Arial" charset="0"/>
                <a:cs typeface="Arial" charset="0"/>
              </a:rPr>
              <a:t>Mitwirkende</a:t>
            </a:r>
          </a:p>
          <a:p>
            <a:pPr lvl="1"/>
            <a:r>
              <a:rPr lang="de-DE" altLang="en-US" sz="1400">
                <a:latin typeface="Arial" charset="0"/>
                <a:cs typeface="Arial" charset="0"/>
              </a:rPr>
              <a:t>Die unmittelbar Mitwirkenden können sich als </a:t>
            </a:r>
            <a:r>
              <a:rPr lang="de-DE" altLang="en-US" sz="1400" b="1">
                <a:latin typeface="Arial" charset="0"/>
                <a:cs typeface="Arial" charset="0"/>
              </a:rPr>
              <a:t>Experten</a:t>
            </a:r>
            <a:r>
              <a:rPr lang="de-DE" altLang="en-US" sz="1400">
                <a:latin typeface="Arial" charset="0"/>
                <a:cs typeface="Arial" charset="0"/>
              </a:rPr>
              <a:t> profilieren.</a:t>
            </a:r>
            <a:endParaRPr lang="de-DE" altLang="en-US" sz="1400"/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>
                <a:latin typeface="Arial" charset="0"/>
                <a:cs typeface="Arial" charset="0"/>
              </a:rPr>
              <a:t>Aufgaben</a:t>
            </a:r>
            <a:br>
              <a:rPr lang="de-DE" altLang="en-US">
                <a:latin typeface="Arial" charset="0"/>
                <a:cs typeface="Arial" charset="0"/>
              </a:rPr>
            </a:br>
            <a:r>
              <a:rPr lang="de-DE" altLang="en-US" sz="2000">
                <a:latin typeface="Arial" charset="0"/>
                <a:cs typeface="Arial" charset="0"/>
              </a:rPr>
              <a:t>Was müssen wir dafür tun?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tabLst>
                <a:tab pos="3905250" algn="l"/>
              </a:tabLst>
            </a:pPr>
            <a:r>
              <a:rPr lang="de-DE" altLang="en-US" sz="1800"/>
              <a:t>Sammeln implementierter IAM-Prozesse</a:t>
            </a:r>
          </a:p>
          <a:p>
            <a:pPr lvl="1">
              <a:lnSpc>
                <a:spcPct val="90000"/>
              </a:lnSpc>
              <a:tabLst>
                <a:tab pos="3905250" algn="l"/>
              </a:tabLst>
            </a:pPr>
            <a:r>
              <a:rPr lang="de-DE" altLang="en-US" sz="1400"/>
              <a:t>Sammeln einer möglichst große Anzahl von IAM-Prozessen. </a:t>
            </a:r>
          </a:p>
          <a:p>
            <a:pPr lvl="1">
              <a:lnSpc>
                <a:spcPct val="90000"/>
              </a:lnSpc>
              <a:tabLst>
                <a:tab pos="3905250" algn="l"/>
              </a:tabLst>
            </a:pPr>
            <a:r>
              <a:rPr lang="de-DE" altLang="en-US" sz="1400"/>
              <a:t>Sie sollen im Unternehmen bereits projektiert und implementiert sein.</a:t>
            </a:r>
          </a:p>
          <a:p>
            <a:pPr>
              <a:lnSpc>
                <a:spcPct val="90000"/>
              </a:lnSpc>
              <a:tabLst>
                <a:tab pos="3905250" algn="l"/>
              </a:tabLst>
            </a:pPr>
            <a:r>
              <a:rPr lang="de-DE" altLang="en-US" sz="1800"/>
              <a:t>Herausarbeiten von Gemeinsamkeiten</a:t>
            </a:r>
          </a:p>
          <a:p>
            <a:pPr lvl="1">
              <a:lnSpc>
                <a:spcPct val="90000"/>
              </a:lnSpc>
              <a:tabLst>
                <a:tab pos="3905250" algn="l"/>
              </a:tabLst>
            </a:pPr>
            <a:r>
              <a:rPr lang="de-DE" altLang="en-US" sz="1400"/>
              <a:t>Daraus werden die sich wiederholenden Sequenzen heraus selektiert.</a:t>
            </a:r>
          </a:p>
          <a:p>
            <a:pPr lvl="1">
              <a:lnSpc>
                <a:spcPct val="90000"/>
              </a:lnSpc>
              <a:tabLst>
                <a:tab pos="3905250" algn="l"/>
              </a:tabLst>
            </a:pPr>
            <a:r>
              <a:rPr lang="de-DE" altLang="en-US" sz="1400"/>
              <a:t>Die sie werden gegebenenfalls branchenspezifisch gruppiert.</a:t>
            </a:r>
          </a:p>
          <a:p>
            <a:pPr>
              <a:lnSpc>
                <a:spcPct val="90000"/>
              </a:lnSpc>
              <a:tabLst>
                <a:tab pos="3905250" algn="l"/>
              </a:tabLst>
            </a:pPr>
            <a:r>
              <a:rPr lang="de-DE" altLang="en-US" sz="1800"/>
              <a:t>Weitergabe an Interessenten</a:t>
            </a:r>
          </a:p>
          <a:p>
            <a:pPr lvl="1">
              <a:lnSpc>
                <a:spcPct val="90000"/>
              </a:lnSpc>
              <a:tabLst>
                <a:tab pos="3905250" algn="l"/>
              </a:tabLst>
            </a:pPr>
            <a:r>
              <a:rPr lang="de-DE" altLang="en-US" sz="1400"/>
              <a:t>Die Modelle werden gegen eine kostendeckende Gebühr veräußert. </a:t>
            </a:r>
          </a:p>
          <a:p>
            <a:pPr>
              <a:lnSpc>
                <a:spcPct val="90000"/>
              </a:lnSpc>
              <a:tabLst>
                <a:tab pos="3905250" algn="l"/>
              </a:tabLst>
            </a:pPr>
            <a:r>
              <a:rPr lang="de-DE" altLang="en-US" sz="1800"/>
              <a:t>Pflege und Aktualisierung</a:t>
            </a:r>
          </a:p>
          <a:p>
            <a:pPr lvl="1">
              <a:lnSpc>
                <a:spcPct val="90000"/>
              </a:lnSpc>
              <a:tabLst>
                <a:tab pos="3905250" algn="l"/>
              </a:tabLst>
            </a:pPr>
            <a:r>
              <a:rPr lang="de-DE" altLang="en-US" sz="1400"/>
              <a:t>Die mitwirkenden Unternehmen melden neue oder geänderte Prozesse an den Verantwortlichen für die Modelle – der sie einpflegt.</a:t>
            </a:r>
          </a:p>
          <a:p>
            <a:pPr>
              <a:lnSpc>
                <a:spcPct val="90000"/>
              </a:lnSpc>
              <a:tabLst>
                <a:tab pos="3905250" algn="l"/>
              </a:tabLst>
            </a:pPr>
            <a:r>
              <a:rPr lang="de-DE" altLang="en-US" sz="1800"/>
              <a:t>Regelmäßige Releases</a:t>
            </a:r>
          </a:p>
          <a:p>
            <a:pPr lvl="1">
              <a:lnSpc>
                <a:spcPct val="90000"/>
              </a:lnSpc>
              <a:tabLst>
                <a:tab pos="3905250" algn="l"/>
              </a:tabLst>
            </a:pPr>
            <a:r>
              <a:rPr lang="de-DE" altLang="en-US" sz="1400"/>
              <a:t>Die Gruppe veröffentlicht jährlich ein konsolidiertes generisches IAM-Prozessmodell (z.B.: GenericIAM2006 oder GenericIAM2007-banking).</a:t>
            </a:r>
          </a:p>
          <a:p>
            <a:pPr>
              <a:lnSpc>
                <a:spcPct val="90000"/>
              </a:lnSpc>
              <a:tabLst>
                <a:tab pos="3905250" algn="l"/>
              </a:tabLst>
            </a:pPr>
            <a:r>
              <a:rPr lang="de-DE" altLang="en-US" sz="1800"/>
              <a:t>Dokumentation</a:t>
            </a:r>
          </a:p>
          <a:p>
            <a:pPr lvl="1">
              <a:lnSpc>
                <a:spcPct val="90000"/>
              </a:lnSpc>
              <a:tabLst>
                <a:tab pos="3905250" algn="l"/>
              </a:tabLst>
            </a:pPr>
            <a:r>
              <a:rPr lang="de-DE" altLang="en-US" sz="1400"/>
              <a:t>Die Gruppe dokumentiert die Modelle, so dass sie kompatibel zu gebräuchlichen Prozess-Definitionen wie z.B. ITIL sind. </a:t>
            </a:r>
          </a:p>
          <a:p>
            <a:pPr lvl="1">
              <a:lnSpc>
                <a:spcPct val="90000"/>
              </a:lnSpc>
              <a:tabLst>
                <a:tab pos="3905250" algn="l"/>
              </a:tabLst>
            </a:pPr>
            <a:r>
              <a:rPr lang="de-DE" altLang="en-US" sz="1400"/>
              <a:t>Sie gibt dabei frei zugänglichen Formaten den Vorzug.</a:t>
            </a:r>
          </a:p>
        </p:txBody>
      </p:sp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469900" y="2876550"/>
            <a:ext cx="2571750" cy="2468563"/>
          </a:xfrm>
          <a:prstGeom prst="rect">
            <a:avLst/>
          </a:prstGeom>
          <a:solidFill>
            <a:srgbClr val="D4DCE6"/>
          </a:solidFill>
          <a:ln>
            <a:noFill/>
          </a:ln>
          <a:effectLst>
            <a:prstShdw prst="shdw17" dist="17961" dir="2700000">
              <a:srgbClr val="D4DCE6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Orientierung an Standards</a:t>
            </a:r>
            <a:br>
              <a:rPr lang="en-US" altLang="en-US"/>
            </a:br>
            <a:r>
              <a:rPr lang="en-US" altLang="en-US" sz="2000"/>
              <a:t>Beispiel: Process Notation nach ITIL</a:t>
            </a:r>
          </a:p>
        </p:txBody>
      </p:sp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3765550" y="1139825"/>
          <a:ext cx="4787900" cy="330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2" name="VISIO" r:id="rId4" imgW="10699920" imgH="7667640" progId="Visio.Drawing.6">
                  <p:embed/>
                </p:oleObj>
              </mc:Choice>
              <mc:Fallback>
                <p:oleObj name="VISIO" r:id="rId4" imgW="10699920" imgH="766764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5550" y="1139825"/>
                        <a:ext cx="4787900" cy="330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53882" dir="2700000" algn="ctr" rotWithShape="0">
                                <a:srgbClr val="8000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814763" y="4533900"/>
            <a:ext cx="18907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50000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1200" b="1">
                <a:latin typeface="Garamond" pitchFamily="18" charset="0"/>
              </a:rPr>
              <a:t>Level D – Activities</a:t>
            </a:r>
          </a:p>
        </p:txBody>
      </p:sp>
      <p:grpSp>
        <p:nvGrpSpPr>
          <p:cNvPr id="30726" name="Group 6"/>
          <p:cNvGrpSpPr>
            <a:grpSpLocks/>
          </p:cNvGrpSpPr>
          <p:nvPr/>
        </p:nvGrpSpPr>
        <p:grpSpPr bwMode="auto">
          <a:xfrm>
            <a:off x="469900" y="1281113"/>
            <a:ext cx="2601913" cy="855662"/>
            <a:chOff x="543" y="903"/>
            <a:chExt cx="1392" cy="539"/>
          </a:xfrm>
        </p:grpSpPr>
        <p:sp>
          <p:nvSpPr>
            <p:cNvPr id="30727" name="Text Box 7"/>
            <p:cNvSpPr txBox="1">
              <a:spLocks noChangeArrowheads="1"/>
            </p:cNvSpPr>
            <p:nvPr/>
          </p:nvSpPr>
          <p:spPr bwMode="auto">
            <a:xfrm>
              <a:off x="543" y="903"/>
              <a:ext cx="13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sy="50000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latin typeface="Garamond" pitchFamily="18" charset="0"/>
                </a:rPr>
                <a:t>Level A –  Process Vision</a:t>
              </a:r>
            </a:p>
          </p:txBody>
        </p:sp>
        <p:sp>
          <p:nvSpPr>
            <p:cNvPr id="30728" name="Rectangle 8"/>
            <p:cNvSpPr>
              <a:spLocks noChangeArrowheads="1"/>
            </p:cNvSpPr>
            <p:nvPr/>
          </p:nvSpPr>
          <p:spPr bwMode="auto">
            <a:xfrm>
              <a:off x="696" y="1075"/>
              <a:ext cx="1086" cy="36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prstShdw prst="shdw17" dist="17961" dir="2700000">
                <a:schemeClr val="bg2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6800" rIns="45720" bIns="46800" anchor="ctr"/>
            <a:lstStyle/>
            <a:p>
              <a:pPr algn="ctr">
                <a:buClrTx/>
                <a:buSzTx/>
                <a:buFontTx/>
                <a:buNone/>
              </a:pPr>
              <a:r>
                <a:rPr lang="en-GB" altLang="en-US" sz="1600">
                  <a:solidFill>
                    <a:schemeClr val="bg1"/>
                  </a:solidFill>
                  <a:latin typeface="Garamond" pitchFamily="18" charset="0"/>
                </a:rPr>
                <a:t>Incident Management</a:t>
              </a:r>
            </a:p>
            <a:p>
              <a:pPr algn="ctr">
                <a:buClrTx/>
                <a:buSzTx/>
                <a:buFontTx/>
                <a:buNone/>
              </a:pPr>
              <a:r>
                <a:rPr lang="en-GB" altLang="en-US" sz="1400" b="1">
                  <a:solidFill>
                    <a:schemeClr val="bg1"/>
                  </a:solidFill>
                  <a:latin typeface="Garamond" pitchFamily="18" charset="0"/>
                </a:rPr>
                <a:t>IM</a:t>
              </a:r>
            </a:p>
          </p:txBody>
        </p:sp>
      </p:grp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5165725" y="1066800"/>
            <a:ext cx="2057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50000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1200" b="1">
                <a:latin typeface="Garamond" pitchFamily="18" charset="0"/>
              </a:rPr>
              <a:t>Level B - Process Steps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517525" y="2898775"/>
            <a:ext cx="2438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50000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1200" b="1">
                <a:latin typeface="Garamond" pitchFamily="18" charset="0"/>
              </a:rPr>
              <a:t>Level C - Subprocess Steps</a:t>
            </a:r>
          </a:p>
        </p:txBody>
      </p:sp>
      <p:grpSp>
        <p:nvGrpSpPr>
          <p:cNvPr id="30731" name="Group 11"/>
          <p:cNvGrpSpPr>
            <a:grpSpLocks/>
          </p:cNvGrpSpPr>
          <p:nvPr/>
        </p:nvGrpSpPr>
        <p:grpSpPr bwMode="auto">
          <a:xfrm>
            <a:off x="1268413" y="3468688"/>
            <a:ext cx="93662" cy="239712"/>
            <a:chOff x="611" y="1938"/>
            <a:chExt cx="59" cy="151"/>
          </a:xfrm>
        </p:grpSpPr>
        <p:sp>
          <p:nvSpPr>
            <p:cNvPr id="30732" name="Freeform 12"/>
            <p:cNvSpPr>
              <a:spLocks/>
            </p:cNvSpPr>
            <p:nvPr/>
          </p:nvSpPr>
          <p:spPr bwMode="auto">
            <a:xfrm>
              <a:off x="611" y="1938"/>
              <a:ext cx="35" cy="136"/>
            </a:xfrm>
            <a:custGeom>
              <a:avLst/>
              <a:gdLst>
                <a:gd name="T0" fmla="*/ 0 w 13"/>
                <a:gd name="T1" fmla="*/ 0 h 47"/>
                <a:gd name="T2" fmla="*/ 11 w 13"/>
                <a:gd name="T3" fmla="*/ 0 h 47"/>
                <a:gd name="T4" fmla="*/ 13 w 13"/>
                <a:gd name="T5" fmla="*/ 47 h 47"/>
                <a:gd name="T6" fmla="*/ 13 w 13"/>
                <a:gd name="T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7">
                  <a:moveTo>
                    <a:pt x="0" y="0"/>
                  </a:moveTo>
                  <a:lnTo>
                    <a:pt x="11" y="0"/>
                  </a:lnTo>
                  <a:lnTo>
                    <a:pt x="13" y="47"/>
                  </a:lnTo>
                  <a:lnTo>
                    <a:pt x="13" y="47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33" name="Freeform 13"/>
            <p:cNvSpPr>
              <a:spLocks/>
            </p:cNvSpPr>
            <p:nvPr/>
          </p:nvSpPr>
          <p:spPr bwMode="auto">
            <a:xfrm>
              <a:off x="636" y="2060"/>
              <a:ext cx="34" cy="29"/>
            </a:xfrm>
            <a:custGeom>
              <a:avLst/>
              <a:gdLst>
                <a:gd name="T0" fmla="*/ 0 w 34"/>
                <a:gd name="T1" fmla="*/ 29 h 29"/>
                <a:gd name="T2" fmla="*/ 34 w 34"/>
                <a:gd name="T3" fmla="*/ 29 h 29"/>
                <a:gd name="T4" fmla="*/ 13 w 34"/>
                <a:gd name="T5" fmla="*/ 0 h 29"/>
                <a:gd name="T6" fmla="*/ 0 w 34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29">
                  <a:moveTo>
                    <a:pt x="0" y="29"/>
                  </a:moveTo>
                  <a:lnTo>
                    <a:pt x="34" y="29"/>
                  </a:lnTo>
                  <a:lnTo>
                    <a:pt x="13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0734" name="Group 14"/>
          <p:cNvGrpSpPr>
            <a:grpSpLocks/>
          </p:cNvGrpSpPr>
          <p:nvPr/>
        </p:nvGrpSpPr>
        <p:grpSpPr bwMode="auto">
          <a:xfrm>
            <a:off x="1349375" y="3524250"/>
            <a:ext cx="401638" cy="365125"/>
            <a:chOff x="662" y="1973"/>
            <a:chExt cx="253" cy="230"/>
          </a:xfrm>
        </p:grpSpPr>
        <p:sp>
          <p:nvSpPr>
            <p:cNvPr id="30735" name="Rectangle 15"/>
            <p:cNvSpPr>
              <a:spLocks noChangeArrowheads="1"/>
            </p:cNvSpPr>
            <p:nvPr/>
          </p:nvSpPr>
          <p:spPr bwMode="auto">
            <a:xfrm>
              <a:off x="662" y="1973"/>
              <a:ext cx="245" cy="221"/>
            </a:xfrm>
            <a:prstGeom prst="rect">
              <a:avLst/>
            </a:prstGeom>
            <a:solidFill>
              <a:srgbClr val="FEF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36" name="Rectangle 16"/>
            <p:cNvSpPr>
              <a:spLocks noChangeArrowheads="1"/>
            </p:cNvSpPr>
            <p:nvPr/>
          </p:nvSpPr>
          <p:spPr bwMode="auto">
            <a:xfrm>
              <a:off x="670" y="1981"/>
              <a:ext cx="245" cy="222"/>
            </a:xfrm>
            <a:prstGeom prst="rect">
              <a:avLst/>
            </a:prstGeom>
            <a:solidFill>
              <a:srgbClr val="989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37" name="Rectangle 17"/>
            <p:cNvSpPr>
              <a:spLocks noChangeArrowheads="1"/>
            </p:cNvSpPr>
            <p:nvPr/>
          </p:nvSpPr>
          <p:spPr bwMode="auto">
            <a:xfrm>
              <a:off x="668" y="1978"/>
              <a:ext cx="242" cy="219"/>
            </a:xfrm>
            <a:prstGeom prst="rect">
              <a:avLst/>
            </a:prstGeom>
            <a:solidFill>
              <a:srgbClr val="FEF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1417638" y="3556000"/>
            <a:ext cx="242887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>
                <a:solidFill>
                  <a:srgbClr val="000000"/>
                </a:solidFill>
                <a:latin typeface="Garamond" pitchFamily="18" charset="0"/>
              </a:rPr>
              <a:t>Create event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1422400" y="3795713"/>
            <a:ext cx="82550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EM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1490663" y="3795713"/>
            <a:ext cx="17462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-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1508125" y="3795713"/>
            <a:ext cx="71438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020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742" name="Rectangle 22"/>
          <p:cNvSpPr>
            <a:spLocks noChangeArrowheads="1"/>
          </p:cNvSpPr>
          <p:nvPr/>
        </p:nvSpPr>
        <p:spPr bwMode="auto">
          <a:xfrm>
            <a:off x="1584325" y="3795713"/>
            <a:ext cx="17463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-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1601788" y="3795713"/>
            <a:ext cx="71437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020</a:t>
            </a:r>
            <a:endParaRPr lang="en-US" altLang="en-US" sz="2800">
              <a:latin typeface="Garamond" pitchFamily="18" charset="0"/>
            </a:endParaRPr>
          </a:p>
        </p:txBody>
      </p:sp>
      <p:grpSp>
        <p:nvGrpSpPr>
          <p:cNvPr id="30744" name="Group 24"/>
          <p:cNvGrpSpPr>
            <a:grpSpLocks/>
          </p:cNvGrpSpPr>
          <p:nvPr/>
        </p:nvGrpSpPr>
        <p:grpSpPr bwMode="auto">
          <a:xfrm>
            <a:off x="1824038" y="3524250"/>
            <a:ext cx="400050" cy="365125"/>
            <a:chOff x="961" y="1973"/>
            <a:chExt cx="252" cy="230"/>
          </a:xfrm>
        </p:grpSpPr>
        <p:sp>
          <p:nvSpPr>
            <p:cNvPr id="30745" name="Rectangle 25"/>
            <p:cNvSpPr>
              <a:spLocks noChangeArrowheads="1"/>
            </p:cNvSpPr>
            <p:nvPr/>
          </p:nvSpPr>
          <p:spPr bwMode="auto">
            <a:xfrm>
              <a:off x="961" y="1973"/>
              <a:ext cx="244" cy="221"/>
            </a:xfrm>
            <a:prstGeom prst="rect">
              <a:avLst/>
            </a:prstGeom>
            <a:solidFill>
              <a:srgbClr val="FEF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46" name="Rectangle 26"/>
            <p:cNvSpPr>
              <a:spLocks noChangeArrowheads="1"/>
            </p:cNvSpPr>
            <p:nvPr/>
          </p:nvSpPr>
          <p:spPr bwMode="auto">
            <a:xfrm>
              <a:off x="969" y="1981"/>
              <a:ext cx="244" cy="222"/>
            </a:xfrm>
            <a:prstGeom prst="rect">
              <a:avLst/>
            </a:prstGeom>
            <a:solidFill>
              <a:srgbClr val="989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47" name="Rectangle 27"/>
            <p:cNvSpPr>
              <a:spLocks noChangeArrowheads="1"/>
            </p:cNvSpPr>
            <p:nvPr/>
          </p:nvSpPr>
          <p:spPr bwMode="auto">
            <a:xfrm>
              <a:off x="966" y="1978"/>
              <a:ext cx="242" cy="219"/>
            </a:xfrm>
            <a:prstGeom prst="rect">
              <a:avLst/>
            </a:prstGeom>
            <a:solidFill>
              <a:srgbClr val="FEF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1887538" y="3556000"/>
            <a:ext cx="276225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>
                <a:solidFill>
                  <a:srgbClr val="000000"/>
                </a:solidFill>
                <a:latin typeface="Garamond" pitchFamily="18" charset="0"/>
              </a:rPr>
              <a:t>Format event 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749" name="Rectangle 29"/>
          <p:cNvSpPr>
            <a:spLocks noChangeArrowheads="1"/>
          </p:cNvSpPr>
          <p:nvPr/>
        </p:nvSpPr>
        <p:spPr bwMode="auto">
          <a:xfrm>
            <a:off x="1955800" y="3616325"/>
            <a:ext cx="120650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>
                <a:solidFill>
                  <a:srgbClr val="000000"/>
                </a:solidFill>
                <a:latin typeface="Garamond" pitchFamily="18" charset="0"/>
              </a:rPr>
              <a:t>locally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750" name="Rectangle 30"/>
          <p:cNvSpPr>
            <a:spLocks noChangeArrowheads="1"/>
          </p:cNvSpPr>
          <p:nvPr/>
        </p:nvSpPr>
        <p:spPr bwMode="auto">
          <a:xfrm>
            <a:off x="1892300" y="3795713"/>
            <a:ext cx="82550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EM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751" name="Rectangle 31"/>
          <p:cNvSpPr>
            <a:spLocks noChangeArrowheads="1"/>
          </p:cNvSpPr>
          <p:nvPr/>
        </p:nvSpPr>
        <p:spPr bwMode="auto">
          <a:xfrm>
            <a:off x="1960563" y="3795713"/>
            <a:ext cx="17462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-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752" name="Rectangle 32"/>
          <p:cNvSpPr>
            <a:spLocks noChangeArrowheads="1"/>
          </p:cNvSpPr>
          <p:nvPr/>
        </p:nvSpPr>
        <p:spPr bwMode="auto">
          <a:xfrm>
            <a:off x="1978025" y="3795713"/>
            <a:ext cx="71438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020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753" name="Rectangle 33"/>
          <p:cNvSpPr>
            <a:spLocks noChangeArrowheads="1"/>
          </p:cNvSpPr>
          <p:nvPr/>
        </p:nvSpPr>
        <p:spPr bwMode="auto">
          <a:xfrm>
            <a:off x="2054225" y="3795713"/>
            <a:ext cx="17463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-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754" name="Rectangle 34"/>
          <p:cNvSpPr>
            <a:spLocks noChangeArrowheads="1"/>
          </p:cNvSpPr>
          <p:nvPr/>
        </p:nvSpPr>
        <p:spPr bwMode="auto">
          <a:xfrm>
            <a:off x="2071688" y="3795713"/>
            <a:ext cx="71437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030</a:t>
            </a:r>
            <a:endParaRPr lang="en-US" altLang="en-US" sz="2800">
              <a:latin typeface="Garamond" pitchFamily="18" charset="0"/>
            </a:endParaRPr>
          </a:p>
        </p:txBody>
      </p:sp>
      <p:grpSp>
        <p:nvGrpSpPr>
          <p:cNvPr id="30755" name="Group 35"/>
          <p:cNvGrpSpPr>
            <a:grpSpLocks/>
          </p:cNvGrpSpPr>
          <p:nvPr/>
        </p:nvGrpSpPr>
        <p:grpSpPr bwMode="auto">
          <a:xfrm>
            <a:off x="1743075" y="3684588"/>
            <a:ext cx="88900" cy="50800"/>
            <a:chOff x="910" y="2074"/>
            <a:chExt cx="56" cy="32"/>
          </a:xfrm>
        </p:grpSpPr>
        <p:sp>
          <p:nvSpPr>
            <p:cNvPr id="30756" name="Line 36"/>
            <p:cNvSpPr>
              <a:spLocks noChangeShapeType="1"/>
            </p:cNvSpPr>
            <p:nvPr/>
          </p:nvSpPr>
          <p:spPr bwMode="auto">
            <a:xfrm>
              <a:off x="910" y="2089"/>
              <a:ext cx="3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57" name="Freeform 37"/>
            <p:cNvSpPr>
              <a:spLocks/>
            </p:cNvSpPr>
            <p:nvPr/>
          </p:nvSpPr>
          <p:spPr bwMode="auto">
            <a:xfrm>
              <a:off x="937" y="2074"/>
              <a:ext cx="29" cy="32"/>
            </a:xfrm>
            <a:custGeom>
              <a:avLst/>
              <a:gdLst>
                <a:gd name="T0" fmla="*/ 0 w 29"/>
                <a:gd name="T1" fmla="*/ 32 h 32"/>
                <a:gd name="T2" fmla="*/ 29 w 29"/>
                <a:gd name="T3" fmla="*/ 15 h 32"/>
                <a:gd name="T4" fmla="*/ 0 w 29"/>
                <a:gd name="T5" fmla="*/ 0 h 32"/>
                <a:gd name="T6" fmla="*/ 0 w 29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32">
                  <a:moveTo>
                    <a:pt x="0" y="32"/>
                  </a:moveTo>
                  <a:lnTo>
                    <a:pt x="29" y="15"/>
                  </a:lnTo>
                  <a:lnTo>
                    <a:pt x="0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0758" name="Group 38"/>
          <p:cNvGrpSpPr>
            <a:grpSpLocks/>
          </p:cNvGrpSpPr>
          <p:nvPr/>
        </p:nvGrpSpPr>
        <p:grpSpPr bwMode="auto">
          <a:xfrm>
            <a:off x="2297113" y="3524250"/>
            <a:ext cx="396875" cy="365125"/>
            <a:chOff x="1259" y="1973"/>
            <a:chExt cx="250" cy="230"/>
          </a:xfrm>
        </p:grpSpPr>
        <p:sp>
          <p:nvSpPr>
            <p:cNvPr id="30759" name="Rectangle 39"/>
            <p:cNvSpPr>
              <a:spLocks noChangeArrowheads="1"/>
            </p:cNvSpPr>
            <p:nvPr/>
          </p:nvSpPr>
          <p:spPr bwMode="auto">
            <a:xfrm>
              <a:off x="1259" y="1973"/>
              <a:ext cx="245" cy="221"/>
            </a:xfrm>
            <a:prstGeom prst="rect">
              <a:avLst/>
            </a:prstGeom>
            <a:solidFill>
              <a:srgbClr val="FEF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60" name="Rectangle 40"/>
            <p:cNvSpPr>
              <a:spLocks noChangeArrowheads="1"/>
            </p:cNvSpPr>
            <p:nvPr/>
          </p:nvSpPr>
          <p:spPr bwMode="auto">
            <a:xfrm>
              <a:off x="1267" y="1981"/>
              <a:ext cx="242" cy="222"/>
            </a:xfrm>
            <a:prstGeom prst="rect">
              <a:avLst/>
            </a:prstGeom>
            <a:solidFill>
              <a:srgbClr val="989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61" name="Rectangle 41"/>
            <p:cNvSpPr>
              <a:spLocks noChangeArrowheads="1"/>
            </p:cNvSpPr>
            <p:nvPr/>
          </p:nvSpPr>
          <p:spPr bwMode="auto">
            <a:xfrm>
              <a:off x="1262" y="1978"/>
              <a:ext cx="244" cy="219"/>
            </a:xfrm>
            <a:prstGeom prst="rect">
              <a:avLst/>
            </a:prstGeom>
            <a:solidFill>
              <a:srgbClr val="FEF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0762" name="Rectangle 42"/>
          <p:cNvSpPr>
            <a:spLocks noChangeArrowheads="1"/>
          </p:cNvSpPr>
          <p:nvPr/>
        </p:nvSpPr>
        <p:spPr bwMode="auto">
          <a:xfrm>
            <a:off x="2382838" y="3556000"/>
            <a:ext cx="233362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>
                <a:solidFill>
                  <a:srgbClr val="000000"/>
                </a:solidFill>
                <a:latin typeface="Garamond" pitchFamily="18" charset="0"/>
              </a:rPr>
              <a:t>Filter event 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763" name="Rectangle 43"/>
          <p:cNvSpPr>
            <a:spLocks noChangeArrowheads="1"/>
          </p:cNvSpPr>
          <p:nvPr/>
        </p:nvSpPr>
        <p:spPr bwMode="auto">
          <a:xfrm>
            <a:off x="2428875" y="3616325"/>
            <a:ext cx="120650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>
                <a:solidFill>
                  <a:srgbClr val="000000"/>
                </a:solidFill>
                <a:latin typeface="Garamond" pitchFamily="18" charset="0"/>
              </a:rPr>
              <a:t>locally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764" name="Rectangle 44"/>
          <p:cNvSpPr>
            <a:spLocks noChangeArrowheads="1"/>
          </p:cNvSpPr>
          <p:nvPr/>
        </p:nvSpPr>
        <p:spPr bwMode="auto">
          <a:xfrm>
            <a:off x="2365375" y="3795713"/>
            <a:ext cx="82550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EM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765" name="Rectangle 45"/>
          <p:cNvSpPr>
            <a:spLocks noChangeArrowheads="1"/>
          </p:cNvSpPr>
          <p:nvPr/>
        </p:nvSpPr>
        <p:spPr bwMode="auto">
          <a:xfrm>
            <a:off x="2433638" y="3795713"/>
            <a:ext cx="17462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-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766" name="Rectangle 46"/>
          <p:cNvSpPr>
            <a:spLocks noChangeArrowheads="1"/>
          </p:cNvSpPr>
          <p:nvPr/>
        </p:nvSpPr>
        <p:spPr bwMode="auto">
          <a:xfrm>
            <a:off x="2451100" y="3795713"/>
            <a:ext cx="71438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020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767" name="Rectangle 47"/>
          <p:cNvSpPr>
            <a:spLocks noChangeArrowheads="1"/>
          </p:cNvSpPr>
          <p:nvPr/>
        </p:nvSpPr>
        <p:spPr bwMode="auto">
          <a:xfrm>
            <a:off x="2527300" y="3795713"/>
            <a:ext cx="17463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-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768" name="Rectangle 48"/>
          <p:cNvSpPr>
            <a:spLocks noChangeArrowheads="1"/>
          </p:cNvSpPr>
          <p:nvPr/>
        </p:nvSpPr>
        <p:spPr bwMode="auto">
          <a:xfrm>
            <a:off x="2544763" y="3795713"/>
            <a:ext cx="71437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040</a:t>
            </a:r>
            <a:endParaRPr lang="en-US" altLang="en-US" sz="2800">
              <a:latin typeface="Garamond" pitchFamily="18" charset="0"/>
            </a:endParaRPr>
          </a:p>
        </p:txBody>
      </p:sp>
      <p:grpSp>
        <p:nvGrpSpPr>
          <p:cNvPr id="30769" name="Group 49"/>
          <p:cNvGrpSpPr>
            <a:grpSpLocks/>
          </p:cNvGrpSpPr>
          <p:nvPr/>
        </p:nvGrpSpPr>
        <p:grpSpPr bwMode="auto">
          <a:xfrm>
            <a:off x="844550" y="4768850"/>
            <a:ext cx="395288" cy="365125"/>
            <a:chOff x="1558" y="1973"/>
            <a:chExt cx="249" cy="230"/>
          </a:xfrm>
        </p:grpSpPr>
        <p:sp>
          <p:nvSpPr>
            <p:cNvPr id="30770" name="Rectangle 50"/>
            <p:cNvSpPr>
              <a:spLocks noChangeArrowheads="1"/>
            </p:cNvSpPr>
            <p:nvPr/>
          </p:nvSpPr>
          <p:spPr bwMode="auto">
            <a:xfrm>
              <a:off x="1558" y="1973"/>
              <a:ext cx="241" cy="221"/>
            </a:xfrm>
            <a:prstGeom prst="rect">
              <a:avLst/>
            </a:prstGeom>
            <a:solidFill>
              <a:srgbClr val="FEF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71" name="Rectangle 51"/>
            <p:cNvSpPr>
              <a:spLocks noChangeArrowheads="1"/>
            </p:cNvSpPr>
            <p:nvPr/>
          </p:nvSpPr>
          <p:spPr bwMode="auto">
            <a:xfrm>
              <a:off x="1563" y="1981"/>
              <a:ext cx="244" cy="222"/>
            </a:xfrm>
            <a:prstGeom prst="rect">
              <a:avLst/>
            </a:prstGeom>
            <a:solidFill>
              <a:srgbClr val="989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72" name="Rectangle 52"/>
            <p:cNvSpPr>
              <a:spLocks noChangeArrowheads="1"/>
            </p:cNvSpPr>
            <p:nvPr/>
          </p:nvSpPr>
          <p:spPr bwMode="auto">
            <a:xfrm>
              <a:off x="1560" y="1978"/>
              <a:ext cx="245" cy="219"/>
            </a:xfrm>
            <a:prstGeom prst="rect">
              <a:avLst/>
            </a:prstGeom>
            <a:solidFill>
              <a:srgbClr val="FEF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0773" name="Rectangle 53"/>
          <p:cNvSpPr>
            <a:spLocks noChangeArrowheads="1"/>
          </p:cNvSpPr>
          <p:nvPr/>
        </p:nvSpPr>
        <p:spPr bwMode="auto">
          <a:xfrm>
            <a:off x="946150" y="4800600"/>
            <a:ext cx="192088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>
                <a:solidFill>
                  <a:srgbClr val="000000"/>
                </a:solidFill>
                <a:latin typeface="Garamond" pitchFamily="18" charset="0"/>
              </a:rPr>
              <a:t>Correlate 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774" name="Rectangle 54"/>
          <p:cNvSpPr>
            <a:spLocks noChangeArrowheads="1"/>
          </p:cNvSpPr>
          <p:nvPr/>
        </p:nvSpPr>
        <p:spPr bwMode="auto">
          <a:xfrm>
            <a:off x="912813" y="4860925"/>
            <a:ext cx="238125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>
                <a:solidFill>
                  <a:srgbClr val="000000"/>
                </a:solidFill>
                <a:latin typeface="Garamond" pitchFamily="18" charset="0"/>
              </a:rPr>
              <a:t>event locally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775" name="Rectangle 55"/>
          <p:cNvSpPr>
            <a:spLocks noChangeArrowheads="1"/>
          </p:cNvSpPr>
          <p:nvPr/>
        </p:nvSpPr>
        <p:spPr bwMode="auto">
          <a:xfrm>
            <a:off x="912813" y="5040313"/>
            <a:ext cx="82550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EM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776" name="Rectangle 56"/>
          <p:cNvSpPr>
            <a:spLocks noChangeArrowheads="1"/>
          </p:cNvSpPr>
          <p:nvPr/>
        </p:nvSpPr>
        <p:spPr bwMode="auto">
          <a:xfrm>
            <a:off x="981075" y="5040313"/>
            <a:ext cx="17463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-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777" name="Rectangle 57"/>
          <p:cNvSpPr>
            <a:spLocks noChangeArrowheads="1"/>
          </p:cNvSpPr>
          <p:nvPr/>
        </p:nvSpPr>
        <p:spPr bwMode="auto">
          <a:xfrm>
            <a:off x="996950" y="5040313"/>
            <a:ext cx="71438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020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778" name="Rectangle 58"/>
          <p:cNvSpPr>
            <a:spLocks noChangeArrowheads="1"/>
          </p:cNvSpPr>
          <p:nvPr/>
        </p:nvSpPr>
        <p:spPr bwMode="auto">
          <a:xfrm>
            <a:off x="1074738" y="5040313"/>
            <a:ext cx="17462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-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779" name="Rectangle 59"/>
          <p:cNvSpPr>
            <a:spLocks noChangeArrowheads="1"/>
          </p:cNvSpPr>
          <p:nvPr/>
        </p:nvSpPr>
        <p:spPr bwMode="auto">
          <a:xfrm>
            <a:off x="1090613" y="5040313"/>
            <a:ext cx="71437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050</a:t>
            </a:r>
            <a:endParaRPr lang="en-US" altLang="en-US" sz="2800">
              <a:latin typeface="Garamond" pitchFamily="18" charset="0"/>
            </a:endParaRPr>
          </a:p>
        </p:txBody>
      </p:sp>
      <p:grpSp>
        <p:nvGrpSpPr>
          <p:cNvPr id="30780" name="Group 60"/>
          <p:cNvGrpSpPr>
            <a:grpSpLocks/>
          </p:cNvGrpSpPr>
          <p:nvPr/>
        </p:nvGrpSpPr>
        <p:grpSpPr bwMode="auto">
          <a:xfrm>
            <a:off x="2216150" y="3684588"/>
            <a:ext cx="85725" cy="50800"/>
            <a:chOff x="1208" y="2074"/>
            <a:chExt cx="54" cy="32"/>
          </a:xfrm>
        </p:grpSpPr>
        <p:sp>
          <p:nvSpPr>
            <p:cNvPr id="30781" name="Line 61"/>
            <p:cNvSpPr>
              <a:spLocks noChangeShapeType="1"/>
            </p:cNvSpPr>
            <p:nvPr/>
          </p:nvSpPr>
          <p:spPr bwMode="auto">
            <a:xfrm>
              <a:off x="1208" y="2089"/>
              <a:ext cx="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82" name="Freeform 62"/>
            <p:cNvSpPr>
              <a:spLocks/>
            </p:cNvSpPr>
            <p:nvPr/>
          </p:nvSpPr>
          <p:spPr bwMode="auto">
            <a:xfrm>
              <a:off x="1232" y="2074"/>
              <a:ext cx="30" cy="32"/>
            </a:xfrm>
            <a:custGeom>
              <a:avLst/>
              <a:gdLst>
                <a:gd name="T0" fmla="*/ 0 w 30"/>
                <a:gd name="T1" fmla="*/ 32 h 32"/>
                <a:gd name="T2" fmla="*/ 30 w 30"/>
                <a:gd name="T3" fmla="*/ 15 h 32"/>
                <a:gd name="T4" fmla="*/ 0 w 30"/>
                <a:gd name="T5" fmla="*/ 0 h 32"/>
                <a:gd name="T6" fmla="*/ 0 w 30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2">
                  <a:moveTo>
                    <a:pt x="0" y="32"/>
                  </a:moveTo>
                  <a:lnTo>
                    <a:pt x="30" y="15"/>
                  </a:lnTo>
                  <a:lnTo>
                    <a:pt x="0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0783" name="Group 63"/>
          <p:cNvGrpSpPr>
            <a:grpSpLocks/>
          </p:cNvGrpSpPr>
          <p:nvPr/>
        </p:nvGrpSpPr>
        <p:grpSpPr bwMode="auto">
          <a:xfrm>
            <a:off x="762000" y="4929188"/>
            <a:ext cx="90488" cy="50800"/>
            <a:chOff x="1506" y="2074"/>
            <a:chExt cx="57" cy="32"/>
          </a:xfrm>
        </p:grpSpPr>
        <p:sp>
          <p:nvSpPr>
            <p:cNvPr id="30784" name="Line 64"/>
            <p:cNvSpPr>
              <a:spLocks noChangeShapeType="1"/>
            </p:cNvSpPr>
            <p:nvPr/>
          </p:nvSpPr>
          <p:spPr bwMode="auto">
            <a:xfrm>
              <a:off x="1506" y="2089"/>
              <a:ext cx="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85" name="Freeform 65"/>
            <p:cNvSpPr>
              <a:spLocks/>
            </p:cNvSpPr>
            <p:nvPr/>
          </p:nvSpPr>
          <p:spPr bwMode="auto">
            <a:xfrm>
              <a:off x="1531" y="2074"/>
              <a:ext cx="32" cy="32"/>
            </a:xfrm>
            <a:custGeom>
              <a:avLst/>
              <a:gdLst>
                <a:gd name="T0" fmla="*/ 0 w 32"/>
                <a:gd name="T1" fmla="*/ 32 h 32"/>
                <a:gd name="T2" fmla="*/ 32 w 32"/>
                <a:gd name="T3" fmla="*/ 15 h 32"/>
                <a:gd name="T4" fmla="*/ 0 w 32"/>
                <a:gd name="T5" fmla="*/ 0 h 32"/>
                <a:gd name="T6" fmla="*/ 0 w 32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32">
                  <a:moveTo>
                    <a:pt x="0" y="32"/>
                  </a:moveTo>
                  <a:lnTo>
                    <a:pt x="32" y="15"/>
                  </a:lnTo>
                  <a:lnTo>
                    <a:pt x="0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0786" name="Group 66"/>
          <p:cNvGrpSpPr>
            <a:grpSpLocks/>
          </p:cNvGrpSpPr>
          <p:nvPr/>
        </p:nvGrpSpPr>
        <p:grpSpPr bwMode="auto">
          <a:xfrm>
            <a:off x="2260600" y="4768850"/>
            <a:ext cx="401638" cy="365125"/>
            <a:chOff x="2450" y="1973"/>
            <a:chExt cx="253" cy="230"/>
          </a:xfrm>
        </p:grpSpPr>
        <p:sp>
          <p:nvSpPr>
            <p:cNvPr id="30787" name="Rectangle 67"/>
            <p:cNvSpPr>
              <a:spLocks noChangeArrowheads="1"/>
            </p:cNvSpPr>
            <p:nvPr/>
          </p:nvSpPr>
          <p:spPr bwMode="auto">
            <a:xfrm>
              <a:off x="2450" y="1973"/>
              <a:ext cx="245" cy="221"/>
            </a:xfrm>
            <a:prstGeom prst="rect">
              <a:avLst/>
            </a:prstGeom>
            <a:solidFill>
              <a:srgbClr val="FEF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88" name="Rectangle 68"/>
            <p:cNvSpPr>
              <a:spLocks noChangeArrowheads="1"/>
            </p:cNvSpPr>
            <p:nvPr/>
          </p:nvSpPr>
          <p:spPr bwMode="auto">
            <a:xfrm>
              <a:off x="2458" y="1981"/>
              <a:ext cx="245" cy="222"/>
            </a:xfrm>
            <a:prstGeom prst="rect">
              <a:avLst/>
            </a:prstGeom>
            <a:solidFill>
              <a:srgbClr val="989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89" name="Rectangle 69"/>
            <p:cNvSpPr>
              <a:spLocks noChangeArrowheads="1"/>
            </p:cNvSpPr>
            <p:nvPr/>
          </p:nvSpPr>
          <p:spPr bwMode="auto">
            <a:xfrm>
              <a:off x="2455" y="1978"/>
              <a:ext cx="242" cy="219"/>
            </a:xfrm>
            <a:prstGeom prst="rect">
              <a:avLst/>
            </a:prstGeom>
            <a:solidFill>
              <a:srgbClr val="FEF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0790" name="Rectangle 70"/>
          <p:cNvSpPr>
            <a:spLocks noChangeArrowheads="1"/>
          </p:cNvSpPr>
          <p:nvPr/>
        </p:nvSpPr>
        <p:spPr bwMode="auto">
          <a:xfrm>
            <a:off x="2311400" y="4800600"/>
            <a:ext cx="298450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>
                <a:solidFill>
                  <a:srgbClr val="000000"/>
                </a:solidFill>
                <a:latin typeface="Garamond" pitchFamily="18" charset="0"/>
              </a:rPr>
              <a:t>Forward event 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791" name="Rectangle 71"/>
          <p:cNvSpPr>
            <a:spLocks noChangeArrowheads="1"/>
          </p:cNvSpPr>
          <p:nvPr/>
        </p:nvSpPr>
        <p:spPr bwMode="auto">
          <a:xfrm>
            <a:off x="2306638" y="4860925"/>
            <a:ext cx="288925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>
                <a:solidFill>
                  <a:srgbClr val="000000"/>
                </a:solidFill>
                <a:latin typeface="Garamond" pitchFamily="18" charset="0"/>
              </a:rPr>
              <a:t>to event server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792" name="Rectangle 72"/>
          <p:cNvSpPr>
            <a:spLocks noChangeArrowheads="1"/>
          </p:cNvSpPr>
          <p:nvPr/>
        </p:nvSpPr>
        <p:spPr bwMode="auto">
          <a:xfrm>
            <a:off x="2328863" y="5040313"/>
            <a:ext cx="82550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EM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793" name="Rectangle 73"/>
          <p:cNvSpPr>
            <a:spLocks noChangeArrowheads="1"/>
          </p:cNvSpPr>
          <p:nvPr/>
        </p:nvSpPr>
        <p:spPr bwMode="auto">
          <a:xfrm>
            <a:off x="2397125" y="5040313"/>
            <a:ext cx="17463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-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794" name="Rectangle 74"/>
          <p:cNvSpPr>
            <a:spLocks noChangeArrowheads="1"/>
          </p:cNvSpPr>
          <p:nvPr/>
        </p:nvSpPr>
        <p:spPr bwMode="auto">
          <a:xfrm>
            <a:off x="2414588" y="5040313"/>
            <a:ext cx="71437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020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795" name="Rectangle 75"/>
          <p:cNvSpPr>
            <a:spLocks noChangeArrowheads="1"/>
          </p:cNvSpPr>
          <p:nvPr/>
        </p:nvSpPr>
        <p:spPr bwMode="auto">
          <a:xfrm>
            <a:off x="2490788" y="5040313"/>
            <a:ext cx="17462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-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796" name="Rectangle 76"/>
          <p:cNvSpPr>
            <a:spLocks noChangeArrowheads="1"/>
          </p:cNvSpPr>
          <p:nvPr/>
        </p:nvSpPr>
        <p:spPr bwMode="auto">
          <a:xfrm>
            <a:off x="2508250" y="5040313"/>
            <a:ext cx="71438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080</a:t>
            </a:r>
            <a:endParaRPr lang="en-US" altLang="en-US" sz="2800">
              <a:latin typeface="Garamond" pitchFamily="18" charset="0"/>
            </a:endParaRPr>
          </a:p>
        </p:txBody>
      </p:sp>
      <p:grpSp>
        <p:nvGrpSpPr>
          <p:cNvPr id="30797" name="Group 77"/>
          <p:cNvGrpSpPr>
            <a:grpSpLocks/>
          </p:cNvGrpSpPr>
          <p:nvPr/>
        </p:nvGrpSpPr>
        <p:grpSpPr bwMode="auto">
          <a:xfrm>
            <a:off x="876300" y="3287713"/>
            <a:ext cx="401638" cy="360362"/>
            <a:chOff x="364" y="1824"/>
            <a:chExt cx="253" cy="227"/>
          </a:xfrm>
        </p:grpSpPr>
        <p:sp>
          <p:nvSpPr>
            <p:cNvPr id="30798" name="Rectangle 78"/>
            <p:cNvSpPr>
              <a:spLocks noChangeArrowheads="1"/>
            </p:cNvSpPr>
            <p:nvPr/>
          </p:nvSpPr>
          <p:spPr bwMode="auto">
            <a:xfrm>
              <a:off x="364" y="1824"/>
              <a:ext cx="245" cy="221"/>
            </a:xfrm>
            <a:prstGeom prst="rect">
              <a:avLst/>
            </a:prstGeom>
            <a:solidFill>
              <a:srgbClr val="FEF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99" name="Rectangle 79"/>
            <p:cNvSpPr>
              <a:spLocks noChangeArrowheads="1"/>
            </p:cNvSpPr>
            <p:nvPr/>
          </p:nvSpPr>
          <p:spPr bwMode="auto">
            <a:xfrm>
              <a:off x="372" y="1833"/>
              <a:ext cx="245" cy="218"/>
            </a:xfrm>
            <a:prstGeom prst="rect">
              <a:avLst/>
            </a:prstGeom>
            <a:solidFill>
              <a:srgbClr val="989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00" name="Rectangle 80"/>
            <p:cNvSpPr>
              <a:spLocks noChangeArrowheads="1"/>
            </p:cNvSpPr>
            <p:nvPr/>
          </p:nvSpPr>
          <p:spPr bwMode="auto">
            <a:xfrm>
              <a:off x="369" y="1827"/>
              <a:ext cx="242" cy="221"/>
            </a:xfrm>
            <a:prstGeom prst="rect">
              <a:avLst/>
            </a:prstGeom>
            <a:solidFill>
              <a:srgbClr val="FEF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0801" name="Rectangle 81"/>
          <p:cNvSpPr>
            <a:spLocks noChangeArrowheads="1"/>
          </p:cNvSpPr>
          <p:nvPr/>
        </p:nvSpPr>
        <p:spPr bwMode="auto">
          <a:xfrm>
            <a:off x="1012825" y="3348038"/>
            <a:ext cx="138113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>
                <a:solidFill>
                  <a:srgbClr val="000000"/>
                </a:solidFill>
                <a:latin typeface="Garamond" pitchFamily="18" charset="0"/>
              </a:rPr>
              <a:t>Active 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802" name="Rectangle 82"/>
          <p:cNvSpPr>
            <a:spLocks noChangeArrowheads="1"/>
          </p:cNvSpPr>
          <p:nvPr/>
        </p:nvSpPr>
        <p:spPr bwMode="auto">
          <a:xfrm>
            <a:off x="974725" y="3408363"/>
            <a:ext cx="217488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>
                <a:solidFill>
                  <a:srgbClr val="000000"/>
                </a:solidFill>
                <a:latin typeface="Garamond" pitchFamily="18" charset="0"/>
              </a:rPr>
              <a:t>monitoring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803" name="Rectangle 83"/>
          <p:cNvSpPr>
            <a:spLocks noChangeArrowheads="1"/>
          </p:cNvSpPr>
          <p:nvPr/>
        </p:nvSpPr>
        <p:spPr bwMode="auto">
          <a:xfrm>
            <a:off x="949325" y="3529013"/>
            <a:ext cx="82550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EM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804" name="Rectangle 84"/>
          <p:cNvSpPr>
            <a:spLocks noChangeArrowheads="1"/>
          </p:cNvSpPr>
          <p:nvPr/>
        </p:nvSpPr>
        <p:spPr bwMode="auto">
          <a:xfrm>
            <a:off x="1017588" y="3529013"/>
            <a:ext cx="17462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-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805" name="Rectangle 85"/>
          <p:cNvSpPr>
            <a:spLocks noChangeArrowheads="1"/>
          </p:cNvSpPr>
          <p:nvPr/>
        </p:nvSpPr>
        <p:spPr bwMode="auto">
          <a:xfrm>
            <a:off x="1033463" y="3529013"/>
            <a:ext cx="71437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020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806" name="Rectangle 86"/>
          <p:cNvSpPr>
            <a:spLocks noChangeArrowheads="1"/>
          </p:cNvSpPr>
          <p:nvPr/>
        </p:nvSpPr>
        <p:spPr bwMode="auto">
          <a:xfrm>
            <a:off x="1111250" y="3529013"/>
            <a:ext cx="17463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-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807" name="Rectangle 87"/>
          <p:cNvSpPr>
            <a:spLocks noChangeArrowheads="1"/>
          </p:cNvSpPr>
          <p:nvPr/>
        </p:nvSpPr>
        <p:spPr bwMode="auto">
          <a:xfrm>
            <a:off x="1128713" y="3529013"/>
            <a:ext cx="68262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010</a:t>
            </a:r>
            <a:endParaRPr lang="en-US" altLang="en-US" sz="2800">
              <a:latin typeface="Garamond" pitchFamily="18" charset="0"/>
            </a:endParaRPr>
          </a:p>
        </p:txBody>
      </p:sp>
      <p:grpSp>
        <p:nvGrpSpPr>
          <p:cNvPr id="30808" name="Group 88"/>
          <p:cNvGrpSpPr>
            <a:grpSpLocks/>
          </p:cNvGrpSpPr>
          <p:nvPr/>
        </p:nvGrpSpPr>
        <p:grpSpPr bwMode="auto">
          <a:xfrm>
            <a:off x="881063" y="3763963"/>
            <a:ext cx="396875" cy="360362"/>
            <a:chOff x="367" y="2124"/>
            <a:chExt cx="250" cy="227"/>
          </a:xfrm>
        </p:grpSpPr>
        <p:sp>
          <p:nvSpPr>
            <p:cNvPr id="30809" name="Rectangle 89"/>
            <p:cNvSpPr>
              <a:spLocks noChangeArrowheads="1"/>
            </p:cNvSpPr>
            <p:nvPr/>
          </p:nvSpPr>
          <p:spPr bwMode="auto">
            <a:xfrm>
              <a:off x="367" y="2124"/>
              <a:ext cx="242" cy="218"/>
            </a:xfrm>
            <a:prstGeom prst="rect">
              <a:avLst/>
            </a:prstGeom>
            <a:solidFill>
              <a:srgbClr val="FEF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10" name="Rectangle 90"/>
            <p:cNvSpPr>
              <a:spLocks noChangeArrowheads="1"/>
            </p:cNvSpPr>
            <p:nvPr/>
          </p:nvSpPr>
          <p:spPr bwMode="auto">
            <a:xfrm>
              <a:off x="372" y="2130"/>
              <a:ext cx="245" cy="221"/>
            </a:xfrm>
            <a:prstGeom prst="rect">
              <a:avLst/>
            </a:prstGeom>
            <a:solidFill>
              <a:srgbClr val="989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11" name="Rectangle 91"/>
            <p:cNvSpPr>
              <a:spLocks noChangeArrowheads="1"/>
            </p:cNvSpPr>
            <p:nvPr/>
          </p:nvSpPr>
          <p:spPr bwMode="auto">
            <a:xfrm>
              <a:off x="369" y="2127"/>
              <a:ext cx="245" cy="218"/>
            </a:xfrm>
            <a:prstGeom prst="rect">
              <a:avLst/>
            </a:prstGeom>
            <a:solidFill>
              <a:srgbClr val="FEF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0812" name="Rectangle 92"/>
          <p:cNvSpPr>
            <a:spLocks noChangeArrowheads="1"/>
          </p:cNvSpPr>
          <p:nvPr/>
        </p:nvSpPr>
        <p:spPr bwMode="auto">
          <a:xfrm>
            <a:off x="1004888" y="3795713"/>
            <a:ext cx="155575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>
                <a:solidFill>
                  <a:srgbClr val="000000"/>
                </a:solidFill>
                <a:latin typeface="Garamond" pitchFamily="18" charset="0"/>
              </a:rPr>
              <a:t>Passive 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813" name="Rectangle 93"/>
          <p:cNvSpPr>
            <a:spLocks noChangeArrowheads="1"/>
          </p:cNvSpPr>
          <p:nvPr/>
        </p:nvSpPr>
        <p:spPr bwMode="auto">
          <a:xfrm>
            <a:off x="974725" y="3851275"/>
            <a:ext cx="217488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>
                <a:solidFill>
                  <a:srgbClr val="000000"/>
                </a:solidFill>
                <a:latin typeface="Garamond" pitchFamily="18" charset="0"/>
              </a:rPr>
              <a:t>monitoring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814" name="Rectangle 94"/>
          <p:cNvSpPr>
            <a:spLocks noChangeArrowheads="1"/>
          </p:cNvSpPr>
          <p:nvPr/>
        </p:nvSpPr>
        <p:spPr bwMode="auto">
          <a:xfrm>
            <a:off x="949325" y="4032250"/>
            <a:ext cx="82550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EM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815" name="Rectangle 95"/>
          <p:cNvSpPr>
            <a:spLocks noChangeArrowheads="1"/>
          </p:cNvSpPr>
          <p:nvPr/>
        </p:nvSpPr>
        <p:spPr bwMode="auto">
          <a:xfrm>
            <a:off x="1017588" y="4032250"/>
            <a:ext cx="17462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-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816" name="Rectangle 96"/>
          <p:cNvSpPr>
            <a:spLocks noChangeArrowheads="1"/>
          </p:cNvSpPr>
          <p:nvPr/>
        </p:nvSpPr>
        <p:spPr bwMode="auto">
          <a:xfrm>
            <a:off x="1033463" y="4032250"/>
            <a:ext cx="71437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020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817" name="Rectangle 97"/>
          <p:cNvSpPr>
            <a:spLocks noChangeArrowheads="1"/>
          </p:cNvSpPr>
          <p:nvPr/>
        </p:nvSpPr>
        <p:spPr bwMode="auto">
          <a:xfrm>
            <a:off x="1111250" y="4032250"/>
            <a:ext cx="17463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-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818" name="Rectangle 98"/>
          <p:cNvSpPr>
            <a:spLocks noChangeArrowheads="1"/>
          </p:cNvSpPr>
          <p:nvPr/>
        </p:nvSpPr>
        <p:spPr bwMode="auto">
          <a:xfrm>
            <a:off x="1128713" y="4032250"/>
            <a:ext cx="68262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015</a:t>
            </a:r>
            <a:endParaRPr lang="en-US" altLang="en-US" sz="2800">
              <a:latin typeface="Garamond" pitchFamily="18" charset="0"/>
            </a:endParaRPr>
          </a:p>
        </p:txBody>
      </p:sp>
      <p:grpSp>
        <p:nvGrpSpPr>
          <p:cNvPr id="30819" name="Group 99"/>
          <p:cNvGrpSpPr>
            <a:grpSpLocks/>
          </p:cNvGrpSpPr>
          <p:nvPr/>
        </p:nvGrpSpPr>
        <p:grpSpPr bwMode="auto">
          <a:xfrm>
            <a:off x="876300" y="3287713"/>
            <a:ext cx="401638" cy="360362"/>
            <a:chOff x="364" y="1824"/>
            <a:chExt cx="253" cy="227"/>
          </a:xfrm>
        </p:grpSpPr>
        <p:sp>
          <p:nvSpPr>
            <p:cNvPr id="30820" name="Rectangle 100"/>
            <p:cNvSpPr>
              <a:spLocks noChangeArrowheads="1"/>
            </p:cNvSpPr>
            <p:nvPr/>
          </p:nvSpPr>
          <p:spPr bwMode="auto">
            <a:xfrm>
              <a:off x="364" y="1824"/>
              <a:ext cx="245" cy="221"/>
            </a:xfrm>
            <a:prstGeom prst="rect">
              <a:avLst/>
            </a:prstGeom>
            <a:solidFill>
              <a:srgbClr val="FEF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21" name="Rectangle 101"/>
            <p:cNvSpPr>
              <a:spLocks noChangeArrowheads="1"/>
            </p:cNvSpPr>
            <p:nvPr/>
          </p:nvSpPr>
          <p:spPr bwMode="auto">
            <a:xfrm>
              <a:off x="372" y="1833"/>
              <a:ext cx="245" cy="218"/>
            </a:xfrm>
            <a:prstGeom prst="rect">
              <a:avLst/>
            </a:prstGeom>
            <a:solidFill>
              <a:srgbClr val="989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22" name="Rectangle 102"/>
            <p:cNvSpPr>
              <a:spLocks noChangeArrowheads="1"/>
            </p:cNvSpPr>
            <p:nvPr/>
          </p:nvSpPr>
          <p:spPr bwMode="auto">
            <a:xfrm>
              <a:off x="369" y="1827"/>
              <a:ext cx="242" cy="221"/>
            </a:xfrm>
            <a:prstGeom prst="rect">
              <a:avLst/>
            </a:prstGeom>
            <a:solidFill>
              <a:srgbClr val="FEF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0823" name="Rectangle 103"/>
          <p:cNvSpPr>
            <a:spLocks noChangeArrowheads="1"/>
          </p:cNvSpPr>
          <p:nvPr/>
        </p:nvSpPr>
        <p:spPr bwMode="auto">
          <a:xfrm>
            <a:off x="1012825" y="3348038"/>
            <a:ext cx="138113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>
                <a:solidFill>
                  <a:srgbClr val="000000"/>
                </a:solidFill>
                <a:latin typeface="Garamond" pitchFamily="18" charset="0"/>
              </a:rPr>
              <a:t>Active 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824" name="Rectangle 104"/>
          <p:cNvSpPr>
            <a:spLocks noChangeArrowheads="1"/>
          </p:cNvSpPr>
          <p:nvPr/>
        </p:nvSpPr>
        <p:spPr bwMode="auto">
          <a:xfrm>
            <a:off x="974725" y="3408363"/>
            <a:ext cx="217488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>
                <a:solidFill>
                  <a:srgbClr val="000000"/>
                </a:solidFill>
                <a:latin typeface="Garamond" pitchFamily="18" charset="0"/>
              </a:rPr>
              <a:t>monitoring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825" name="Rectangle 105"/>
          <p:cNvSpPr>
            <a:spLocks noChangeArrowheads="1"/>
          </p:cNvSpPr>
          <p:nvPr/>
        </p:nvSpPr>
        <p:spPr bwMode="auto">
          <a:xfrm>
            <a:off x="949325" y="3529013"/>
            <a:ext cx="82550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EM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826" name="Rectangle 106"/>
          <p:cNvSpPr>
            <a:spLocks noChangeArrowheads="1"/>
          </p:cNvSpPr>
          <p:nvPr/>
        </p:nvSpPr>
        <p:spPr bwMode="auto">
          <a:xfrm>
            <a:off x="1017588" y="3529013"/>
            <a:ext cx="17462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-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827" name="Rectangle 107"/>
          <p:cNvSpPr>
            <a:spLocks noChangeArrowheads="1"/>
          </p:cNvSpPr>
          <p:nvPr/>
        </p:nvSpPr>
        <p:spPr bwMode="auto">
          <a:xfrm>
            <a:off x="1033463" y="3529013"/>
            <a:ext cx="71437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020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828" name="Rectangle 108"/>
          <p:cNvSpPr>
            <a:spLocks noChangeArrowheads="1"/>
          </p:cNvSpPr>
          <p:nvPr/>
        </p:nvSpPr>
        <p:spPr bwMode="auto">
          <a:xfrm>
            <a:off x="1111250" y="3529013"/>
            <a:ext cx="17463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-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829" name="Rectangle 109"/>
          <p:cNvSpPr>
            <a:spLocks noChangeArrowheads="1"/>
          </p:cNvSpPr>
          <p:nvPr/>
        </p:nvSpPr>
        <p:spPr bwMode="auto">
          <a:xfrm>
            <a:off x="1128713" y="3529013"/>
            <a:ext cx="68262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010</a:t>
            </a:r>
            <a:endParaRPr lang="en-US" altLang="en-US" sz="2800">
              <a:latin typeface="Garamond" pitchFamily="18" charset="0"/>
            </a:endParaRPr>
          </a:p>
        </p:txBody>
      </p:sp>
      <p:grpSp>
        <p:nvGrpSpPr>
          <p:cNvPr id="30830" name="Group 110"/>
          <p:cNvGrpSpPr>
            <a:grpSpLocks/>
          </p:cNvGrpSpPr>
          <p:nvPr/>
        </p:nvGrpSpPr>
        <p:grpSpPr bwMode="auto">
          <a:xfrm>
            <a:off x="881063" y="3763963"/>
            <a:ext cx="396875" cy="360362"/>
            <a:chOff x="367" y="2124"/>
            <a:chExt cx="250" cy="227"/>
          </a:xfrm>
        </p:grpSpPr>
        <p:sp>
          <p:nvSpPr>
            <p:cNvPr id="30831" name="Rectangle 111"/>
            <p:cNvSpPr>
              <a:spLocks noChangeArrowheads="1"/>
            </p:cNvSpPr>
            <p:nvPr/>
          </p:nvSpPr>
          <p:spPr bwMode="auto">
            <a:xfrm>
              <a:off x="367" y="2124"/>
              <a:ext cx="242" cy="218"/>
            </a:xfrm>
            <a:prstGeom prst="rect">
              <a:avLst/>
            </a:prstGeom>
            <a:solidFill>
              <a:srgbClr val="FEF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32" name="Rectangle 112"/>
            <p:cNvSpPr>
              <a:spLocks noChangeArrowheads="1"/>
            </p:cNvSpPr>
            <p:nvPr/>
          </p:nvSpPr>
          <p:spPr bwMode="auto">
            <a:xfrm>
              <a:off x="372" y="2130"/>
              <a:ext cx="245" cy="221"/>
            </a:xfrm>
            <a:prstGeom prst="rect">
              <a:avLst/>
            </a:prstGeom>
            <a:solidFill>
              <a:srgbClr val="989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33" name="Rectangle 113"/>
            <p:cNvSpPr>
              <a:spLocks noChangeArrowheads="1"/>
            </p:cNvSpPr>
            <p:nvPr/>
          </p:nvSpPr>
          <p:spPr bwMode="auto">
            <a:xfrm>
              <a:off x="369" y="2127"/>
              <a:ext cx="245" cy="218"/>
            </a:xfrm>
            <a:prstGeom prst="rect">
              <a:avLst/>
            </a:prstGeom>
            <a:solidFill>
              <a:srgbClr val="FEF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0834" name="Rectangle 114"/>
          <p:cNvSpPr>
            <a:spLocks noChangeArrowheads="1"/>
          </p:cNvSpPr>
          <p:nvPr/>
        </p:nvSpPr>
        <p:spPr bwMode="auto">
          <a:xfrm>
            <a:off x="1004888" y="3795713"/>
            <a:ext cx="155575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>
                <a:solidFill>
                  <a:srgbClr val="000000"/>
                </a:solidFill>
                <a:latin typeface="Garamond" pitchFamily="18" charset="0"/>
              </a:rPr>
              <a:t>Passive 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835" name="Rectangle 115"/>
          <p:cNvSpPr>
            <a:spLocks noChangeArrowheads="1"/>
          </p:cNvSpPr>
          <p:nvPr/>
        </p:nvSpPr>
        <p:spPr bwMode="auto">
          <a:xfrm>
            <a:off x="974725" y="3851275"/>
            <a:ext cx="217488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>
                <a:solidFill>
                  <a:srgbClr val="000000"/>
                </a:solidFill>
                <a:latin typeface="Garamond" pitchFamily="18" charset="0"/>
              </a:rPr>
              <a:t>monitoring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836" name="Rectangle 116"/>
          <p:cNvSpPr>
            <a:spLocks noChangeArrowheads="1"/>
          </p:cNvSpPr>
          <p:nvPr/>
        </p:nvSpPr>
        <p:spPr bwMode="auto">
          <a:xfrm>
            <a:off x="949325" y="4032250"/>
            <a:ext cx="82550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EM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837" name="Rectangle 117"/>
          <p:cNvSpPr>
            <a:spLocks noChangeArrowheads="1"/>
          </p:cNvSpPr>
          <p:nvPr/>
        </p:nvSpPr>
        <p:spPr bwMode="auto">
          <a:xfrm>
            <a:off x="1017588" y="4032250"/>
            <a:ext cx="17462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-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838" name="Rectangle 118"/>
          <p:cNvSpPr>
            <a:spLocks noChangeArrowheads="1"/>
          </p:cNvSpPr>
          <p:nvPr/>
        </p:nvSpPr>
        <p:spPr bwMode="auto">
          <a:xfrm>
            <a:off x="1033463" y="4032250"/>
            <a:ext cx="71437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020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839" name="Rectangle 119"/>
          <p:cNvSpPr>
            <a:spLocks noChangeArrowheads="1"/>
          </p:cNvSpPr>
          <p:nvPr/>
        </p:nvSpPr>
        <p:spPr bwMode="auto">
          <a:xfrm>
            <a:off x="1111250" y="4032250"/>
            <a:ext cx="17463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-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840" name="Rectangle 120"/>
          <p:cNvSpPr>
            <a:spLocks noChangeArrowheads="1"/>
          </p:cNvSpPr>
          <p:nvPr/>
        </p:nvSpPr>
        <p:spPr bwMode="auto">
          <a:xfrm>
            <a:off x="1128713" y="4032250"/>
            <a:ext cx="68262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015</a:t>
            </a:r>
            <a:endParaRPr lang="en-US" altLang="en-US" sz="2800">
              <a:latin typeface="Garamond" pitchFamily="18" charset="0"/>
            </a:endParaRPr>
          </a:p>
        </p:txBody>
      </p:sp>
      <p:grpSp>
        <p:nvGrpSpPr>
          <p:cNvPr id="30841" name="Group 121"/>
          <p:cNvGrpSpPr>
            <a:grpSpLocks/>
          </p:cNvGrpSpPr>
          <p:nvPr/>
        </p:nvGrpSpPr>
        <p:grpSpPr bwMode="auto">
          <a:xfrm>
            <a:off x="1273175" y="3708400"/>
            <a:ext cx="88900" cy="236538"/>
            <a:chOff x="614" y="2089"/>
            <a:chExt cx="56" cy="149"/>
          </a:xfrm>
        </p:grpSpPr>
        <p:sp>
          <p:nvSpPr>
            <p:cNvPr id="30842" name="Freeform 122"/>
            <p:cNvSpPr>
              <a:spLocks/>
            </p:cNvSpPr>
            <p:nvPr/>
          </p:nvSpPr>
          <p:spPr bwMode="auto">
            <a:xfrm>
              <a:off x="614" y="2104"/>
              <a:ext cx="32" cy="134"/>
            </a:xfrm>
            <a:custGeom>
              <a:avLst/>
              <a:gdLst>
                <a:gd name="T0" fmla="*/ 0 w 12"/>
                <a:gd name="T1" fmla="*/ 46 h 46"/>
                <a:gd name="T2" fmla="*/ 10 w 12"/>
                <a:gd name="T3" fmla="*/ 46 h 46"/>
                <a:gd name="T4" fmla="*/ 12 w 12"/>
                <a:gd name="T5" fmla="*/ 0 h 46"/>
                <a:gd name="T6" fmla="*/ 12 w 12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6">
                  <a:moveTo>
                    <a:pt x="0" y="46"/>
                  </a:moveTo>
                  <a:lnTo>
                    <a:pt x="10" y="46"/>
                  </a:lnTo>
                  <a:lnTo>
                    <a:pt x="12" y="0"/>
                  </a:lnTo>
                  <a:lnTo>
                    <a:pt x="12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43" name="Freeform 123"/>
            <p:cNvSpPr>
              <a:spLocks/>
            </p:cNvSpPr>
            <p:nvPr/>
          </p:nvSpPr>
          <p:spPr bwMode="auto">
            <a:xfrm>
              <a:off x="636" y="2089"/>
              <a:ext cx="34" cy="32"/>
            </a:xfrm>
            <a:custGeom>
              <a:avLst/>
              <a:gdLst>
                <a:gd name="T0" fmla="*/ 13 w 34"/>
                <a:gd name="T1" fmla="*/ 32 h 32"/>
                <a:gd name="T2" fmla="*/ 34 w 34"/>
                <a:gd name="T3" fmla="*/ 0 h 32"/>
                <a:gd name="T4" fmla="*/ 0 w 34"/>
                <a:gd name="T5" fmla="*/ 0 h 32"/>
                <a:gd name="T6" fmla="*/ 13 w 34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2">
                  <a:moveTo>
                    <a:pt x="13" y="32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1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0844" name="Group 124"/>
          <p:cNvGrpSpPr>
            <a:grpSpLocks/>
          </p:cNvGrpSpPr>
          <p:nvPr/>
        </p:nvGrpSpPr>
        <p:grpSpPr bwMode="auto">
          <a:xfrm>
            <a:off x="1317625" y="4768850"/>
            <a:ext cx="396875" cy="365125"/>
            <a:chOff x="1856" y="1973"/>
            <a:chExt cx="250" cy="230"/>
          </a:xfrm>
        </p:grpSpPr>
        <p:sp>
          <p:nvSpPr>
            <p:cNvPr id="30845" name="Rectangle 125"/>
            <p:cNvSpPr>
              <a:spLocks noChangeArrowheads="1"/>
            </p:cNvSpPr>
            <p:nvPr/>
          </p:nvSpPr>
          <p:spPr bwMode="auto">
            <a:xfrm>
              <a:off x="1856" y="1973"/>
              <a:ext cx="242" cy="221"/>
            </a:xfrm>
            <a:prstGeom prst="rect">
              <a:avLst/>
            </a:prstGeom>
            <a:solidFill>
              <a:srgbClr val="FEF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46" name="Rectangle 126"/>
            <p:cNvSpPr>
              <a:spLocks noChangeArrowheads="1"/>
            </p:cNvSpPr>
            <p:nvPr/>
          </p:nvSpPr>
          <p:spPr bwMode="auto">
            <a:xfrm>
              <a:off x="1861" y="1981"/>
              <a:ext cx="245" cy="222"/>
            </a:xfrm>
            <a:prstGeom prst="rect">
              <a:avLst/>
            </a:prstGeom>
            <a:solidFill>
              <a:srgbClr val="989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47" name="Rectangle 127"/>
            <p:cNvSpPr>
              <a:spLocks noChangeArrowheads="1"/>
            </p:cNvSpPr>
            <p:nvPr/>
          </p:nvSpPr>
          <p:spPr bwMode="auto">
            <a:xfrm>
              <a:off x="1859" y="1978"/>
              <a:ext cx="244" cy="219"/>
            </a:xfrm>
            <a:prstGeom prst="rect">
              <a:avLst/>
            </a:prstGeom>
            <a:solidFill>
              <a:srgbClr val="FEF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0848" name="Rectangle 128"/>
          <p:cNvSpPr>
            <a:spLocks noChangeArrowheads="1"/>
          </p:cNvSpPr>
          <p:nvPr/>
        </p:nvSpPr>
        <p:spPr bwMode="auto">
          <a:xfrm>
            <a:off x="1411288" y="4800600"/>
            <a:ext cx="206375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>
                <a:solidFill>
                  <a:srgbClr val="000000"/>
                </a:solidFill>
                <a:latin typeface="Garamond" pitchFamily="18" charset="0"/>
              </a:rPr>
              <a:t>Log event 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849" name="Rectangle 129"/>
          <p:cNvSpPr>
            <a:spLocks noChangeArrowheads="1"/>
          </p:cNvSpPr>
          <p:nvPr/>
        </p:nvSpPr>
        <p:spPr bwMode="auto">
          <a:xfrm>
            <a:off x="1449388" y="4860925"/>
            <a:ext cx="120650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>
                <a:solidFill>
                  <a:srgbClr val="000000"/>
                </a:solidFill>
                <a:latin typeface="Garamond" pitchFamily="18" charset="0"/>
              </a:rPr>
              <a:t>locally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850" name="Rectangle 130"/>
          <p:cNvSpPr>
            <a:spLocks noChangeArrowheads="1"/>
          </p:cNvSpPr>
          <p:nvPr/>
        </p:nvSpPr>
        <p:spPr bwMode="auto">
          <a:xfrm>
            <a:off x="1385888" y="5040313"/>
            <a:ext cx="82550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EM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851" name="Rectangle 131"/>
          <p:cNvSpPr>
            <a:spLocks noChangeArrowheads="1"/>
          </p:cNvSpPr>
          <p:nvPr/>
        </p:nvSpPr>
        <p:spPr bwMode="auto">
          <a:xfrm>
            <a:off x="1454150" y="5040313"/>
            <a:ext cx="17463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-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852" name="Rectangle 132"/>
          <p:cNvSpPr>
            <a:spLocks noChangeArrowheads="1"/>
          </p:cNvSpPr>
          <p:nvPr/>
        </p:nvSpPr>
        <p:spPr bwMode="auto">
          <a:xfrm>
            <a:off x="1471613" y="5040313"/>
            <a:ext cx="71437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020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853" name="Rectangle 133"/>
          <p:cNvSpPr>
            <a:spLocks noChangeArrowheads="1"/>
          </p:cNvSpPr>
          <p:nvPr/>
        </p:nvSpPr>
        <p:spPr bwMode="auto">
          <a:xfrm>
            <a:off x="1547813" y="5040313"/>
            <a:ext cx="17462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-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854" name="Rectangle 134"/>
          <p:cNvSpPr>
            <a:spLocks noChangeArrowheads="1"/>
          </p:cNvSpPr>
          <p:nvPr/>
        </p:nvSpPr>
        <p:spPr bwMode="auto">
          <a:xfrm>
            <a:off x="1565275" y="5040313"/>
            <a:ext cx="71438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060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855" name="Freeform 135"/>
          <p:cNvSpPr>
            <a:spLocks/>
          </p:cNvSpPr>
          <p:nvPr/>
        </p:nvSpPr>
        <p:spPr bwMode="auto">
          <a:xfrm>
            <a:off x="611188" y="3500438"/>
            <a:ext cx="188912" cy="360362"/>
          </a:xfrm>
          <a:custGeom>
            <a:avLst/>
            <a:gdLst>
              <a:gd name="T0" fmla="*/ 89 w 119"/>
              <a:gd name="T1" fmla="*/ 0 h 227"/>
              <a:gd name="T2" fmla="*/ 0 w 119"/>
              <a:gd name="T3" fmla="*/ 0 h 227"/>
              <a:gd name="T4" fmla="*/ 0 w 119"/>
              <a:gd name="T5" fmla="*/ 227 h 227"/>
              <a:gd name="T6" fmla="*/ 89 w 119"/>
              <a:gd name="T7" fmla="*/ 227 h 227"/>
              <a:gd name="T8" fmla="*/ 119 w 119"/>
              <a:gd name="T9" fmla="*/ 114 h 227"/>
              <a:gd name="T10" fmla="*/ 89 w 119"/>
              <a:gd name="T11" fmla="*/ 0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9" h="227">
                <a:moveTo>
                  <a:pt x="89" y="0"/>
                </a:moveTo>
                <a:lnTo>
                  <a:pt x="0" y="0"/>
                </a:lnTo>
                <a:lnTo>
                  <a:pt x="0" y="227"/>
                </a:lnTo>
                <a:lnTo>
                  <a:pt x="89" y="227"/>
                </a:lnTo>
                <a:lnTo>
                  <a:pt x="119" y="114"/>
                </a:lnTo>
                <a:lnTo>
                  <a:pt x="89" y="0"/>
                </a:lnTo>
                <a:close/>
              </a:path>
            </a:pathLst>
          </a:custGeom>
          <a:solidFill>
            <a:srgbClr val="FDE5A1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856" name="Rectangle 136"/>
          <p:cNvSpPr>
            <a:spLocks noChangeArrowheads="1"/>
          </p:cNvSpPr>
          <p:nvPr/>
        </p:nvSpPr>
        <p:spPr bwMode="auto">
          <a:xfrm rot="5400000">
            <a:off x="681038" y="3522662"/>
            <a:ext cx="82550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EM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857" name="Rectangle 137"/>
          <p:cNvSpPr>
            <a:spLocks noChangeArrowheads="1"/>
          </p:cNvSpPr>
          <p:nvPr/>
        </p:nvSpPr>
        <p:spPr bwMode="auto">
          <a:xfrm rot="5400000">
            <a:off x="713581" y="3563144"/>
            <a:ext cx="17463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-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858" name="Rectangle 138"/>
          <p:cNvSpPr>
            <a:spLocks noChangeArrowheads="1"/>
          </p:cNvSpPr>
          <p:nvPr/>
        </p:nvSpPr>
        <p:spPr bwMode="auto">
          <a:xfrm rot="5400000">
            <a:off x="688182" y="3609181"/>
            <a:ext cx="68262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010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859" name="Rectangle 139"/>
          <p:cNvSpPr>
            <a:spLocks noChangeArrowheads="1"/>
          </p:cNvSpPr>
          <p:nvPr/>
        </p:nvSpPr>
        <p:spPr bwMode="auto">
          <a:xfrm rot="5400000">
            <a:off x="713581" y="3664744"/>
            <a:ext cx="17463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-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860" name="Rectangle 140"/>
          <p:cNvSpPr>
            <a:spLocks noChangeArrowheads="1"/>
          </p:cNvSpPr>
          <p:nvPr/>
        </p:nvSpPr>
        <p:spPr bwMode="auto">
          <a:xfrm rot="5400000">
            <a:off x="686594" y="3712369"/>
            <a:ext cx="71437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090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861" name="Rectangle 141"/>
          <p:cNvSpPr>
            <a:spLocks noChangeArrowheads="1"/>
          </p:cNvSpPr>
          <p:nvPr/>
        </p:nvSpPr>
        <p:spPr bwMode="auto">
          <a:xfrm rot="5400000">
            <a:off x="696119" y="3794919"/>
            <a:ext cx="42863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>
                <a:solidFill>
                  <a:srgbClr val="000000"/>
                </a:solidFill>
                <a:latin typeface="Garamond" pitchFamily="18" charset="0"/>
              </a:rPr>
              <a:t>or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862" name="Rectangle 142"/>
          <p:cNvSpPr>
            <a:spLocks noChangeArrowheads="1"/>
          </p:cNvSpPr>
          <p:nvPr/>
        </p:nvSpPr>
        <p:spPr bwMode="auto">
          <a:xfrm rot="5400000">
            <a:off x="625476" y="3554412"/>
            <a:ext cx="82550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EM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863" name="Rectangle 143"/>
          <p:cNvSpPr>
            <a:spLocks noChangeArrowheads="1"/>
          </p:cNvSpPr>
          <p:nvPr/>
        </p:nvSpPr>
        <p:spPr bwMode="auto">
          <a:xfrm rot="5400000">
            <a:off x="658020" y="3596481"/>
            <a:ext cx="17462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-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864" name="Rectangle 144"/>
          <p:cNvSpPr>
            <a:spLocks noChangeArrowheads="1"/>
          </p:cNvSpPr>
          <p:nvPr/>
        </p:nvSpPr>
        <p:spPr bwMode="auto">
          <a:xfrm rot="5400000">
            <a:off x="631032" y="3642519"/>
            <a:ext cx="71437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050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865" name="Rectangle 145"/>
          <p:cNvSpPr>
            <a:spLocks noChangeArrowheads="1"/>
          </p:cNvSpPr>
          <p:nvPr/>
        </p:nvSpPr>
        <p:spPr bwMode="auto">
          <a:xfrm rot="5400000">
            <a:off x="658020" y="3698081"/>
            <a:ext cx="17462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-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866" name="Rectangle 146"/>
          <p:cNvSpPr>
            <a:spLocks noChangeArrowheads="1"/>
          </p:cNvSpPr>
          <p:nvPr/>
        </p:nvSpPr>
        <p:spPr bwMode="auto">
          <a:xfrm rot="5400000">
            <a:off x="631032" y="3744119"/>
            <a:ext cx="71437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040</a:t>
            </a:r>
            <a:endParaRPr lang="en-US" altLang="en-US" sz="2800">
              <a:latin typeface="Garamond" pitchFamily="18" charset="0"/>
            </a:endParaRPr>
          </a:p>
        </p:txBody>
      </p:sp>
      <p:grpSp>
        <p:nvGrpSpPr>
          <p:cNvPr id="30867" name="Group 147"/>
          <p:cNvGrpSpPr>
            <a:grpSpLocks/>
          </p:cNvGrpSpPr>
          <p:nvPr/>
        </p:nvGrpSpPr>
        <p:grpSpPr bwMode="auto">
          <a:xfrm>
            <a:off x="1236663" y="4929188"/>
            <a:ext cx="85725" cy="50800"/>
            <a:chOff x="1805" y="2074"/>
            <a:chExt cx="54" cy="32"/>
          </a:xfrm>
        </p:grpSpPr>
        <p:sp>
          <p:nvSpPr>
            <p:cNvPr id="30868" name="Line 148"/>
            <p:cNvSpPr>
              <a:spLocks noChangeShapeType="1"/>
            </p:cNvSpPr>
            <p:nvPr/>
          </p:nvSpPr>
          <p:spPr bwMode="auto">
            <a:xfrm>
              <a:off x="1805" y="2089"/>
              <a:ext cx="29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69" name="Freeform 149"/>
            <p:cNvSpPr>
              <a:spLocks/>
            </p:cNvSpPr>
            <p:nvPr/>
          </p:nvSpPr>
          <p:spPr bwMode="auto">
            <a:xfrm>
              <a:off x="1829" y="2074"/>
              <a:ext cx="30" cy="32"/>
            </a:xfrm>
            <a:custGeom>
              <a:avLst/>
              <a:gdLst>
                <a:gd name="T0" fmla="*/ 0 w 30"/>
                <a:gd name="T1" fmla="*/ 32 h 32"/>
                <a:gd name="T2" fmla="*/ 30 w 30"/>
                <a:gd name="T3" fmla="*/ 15 h 32"/>
                <a:gd name="T4" fmla="*/ 0 w 30"/>
                <a:gd name="T5" fmla="*/ 0 h 32"/>
                <a:gd name="T6" fmla="*/ 0 w 30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2">
                  <a:moveTo>
                    <a:pt x="0" y="32"/>
                  </a:moveTo>
                  <a:lnTo>
                    <a:pt x="30" y="15"/>
                  </a:lnTo>
                  <a:lnTo>
                    <a:pt x="0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0870" name="Group 150"/>
          <p:cNvGrpSpPr>
            <a:grpSpLocks/>
          </p:cNvGrpSpPr>
          <p:nvPr/>
        </p:nvGrpSpPr>
        <p:grpSpPr bwMode="auto">
          <a:xfrm>
            <a:off x="1709738" y="4929188"/>
            <a:ext cx="90487" cy="50800"/>
            <a:chOff x="2103" y="2074"/>
            <a:chExt cx="57" cy="32"/>
          </a:xfrm>
        </p:grpSpPr>
        <p:sp>
          <p:nvSpPr>
            <p:cNvPr id="30871" name="Line 151"/>
            <p:cNvSpPr>
              <a:spLocks noChangeShapeType="1"/>
            </p:cNvSpPr>
            <p:nvPr/>
          </p:nvSpPr>
          <p:spPr bwMode="auto">
            <a:xfrm>
              <a:off x="2103" y="2089"/>
              <a:ext cx="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72" name="Freeform 152"/>
            <p:cNvSpPr>
              <a:spLocks/>
            </p:cNvSpPr>
            <p:nvPr/>
          </p:nvSpPr>
          <p:spPr bwMode="auto">
            <a:xfrm>
              <a:off x="2127" y="2074"/>
              <a:ext cx="33" cy="32"/>
            </a:xfrm>
            <a:custGeom>
              <a:avLst/>
              <a:gdLst>
                <a:gd name="T0" fmla="*/ 0 w 33"/>
                <a:gd name="T1" fmla="*/ 32 h 32"/>
                <a:gd name="T2" fmla="*/ 33 w 33"/>
                <a:gd name="T3" fmla="*/ 15 h 32"/>
                <a:gd name="T4" fmla="*/ 0 w 33"/>
                <a:gd name="T5" fmla="*/ 0 h 32"/>
                <a:gd name="T6" fmla="*/ 0 w 33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2">
                  <a:moveTo>
                    <a:pt x="0" y="32"/>
                  </a:moveTo>
                  <a:lnTo>
                    <a:pt x="33" y="15"/>
                  </a:lnTo>
                  <a:lnTo>
                    <a:pt x="0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0873" name="Freeform 153"/>
          <p:cNvSpPr>
            <a:spLocks/>
          </p:cNvSpPr>
          <p:nvPr/>
        </p:nvSpPr>
        <p:spPr bwMode="auto">
          <a:xfrm>
            <a:off x="2738438" y="4795838"/>
            <a:ext cx="174625" cy="319087"/>
          </a:xfrm>
          <a:custGeom>
            <a:avLst/>
            <a:gdLst>
              <a:gd name="T0" fmla="*/ 83 w 110"/>
              <a:gd name="T1" fmla="*/ 0 h 201"/>
              <a:gd name="T2" fmla="*/ 0 w 110"/>
              <a:gd name="T3" fmla="*/ 0 h 201"/>
              <a:gd name="T4" fmla="*/ 0 w 110"/>
              <a:gd name="T5" fmla="*/ 201 h 201"/>
              <a:gd name="T6" fmla="*/ 83 w 110"/>
              <a:gd name="T7" fmla="*/ 201 h 201"/>
              <a:gd name="T8" fmla="*/ 110 w 110"/>
              <a:gd name="T9" fmla="*/ 102 h 201"/>
              <a:gd name="T10" fmla="*/ 83 w 110"/>
              <a:gd name="T11" fmla="*/ 0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0" h="201">
                <a:moveTo>
                  <a:pt x="83" y="0"/>
                </a:moveTo>
                <a:lnTo>
                  <a:pt x="0" y="0"/>
                </a:lnTo>
                <a:lnTo>
                  <a:pt x="0" y="201"/>
                </a:lnTo>
                <a:lnTo>
                  <a:pt x="83" y="201"/>
                </a:lnTo>
                <a:lnTo>
                  <a:pt x="110" y="102"/>
                </a:lnTo>
                <a:lnTo>
                  <a:pt x="83" y="0"/>
                </a:lnTo>
                <a:close/>
              </a:path>
            </a:pathLst>
          </a:custGeom>
          <a:solidFill>
            <a:srgbClr val="FDE5A1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874" name="Rectangle 154"/>
          <p:cNvSpPr>
            <a:spLocks noChangeArrowheads="1"/>
          </p:cNvSpPr>
          <p:nvPr/>
        </p:nvSpPr>
        <p:spPr bwMode="auto">
          <a:xfrm rot="5400000">
            <a:off x="2778126" y="4827587"/>
            <a:ext cx="82550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EM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875" name="Rectangle 155"/>
          <p:cNvSpPr>
            <a:spLocks noChangeArrowheads="1"/>
          </p:cNvSpPr>
          <p:nvPr/>
        </p:nvSpPr>
        <p:spPr bwMode="auto">
          <a:xfrm rot="5400000">
            <a:off x="2810669" y="4868069"/>
            <a:ext cx="17463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-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876" name="Rectangle 156"/>
          <p:cNvSpPr>
            <a:spLocks noChangeArrowheads="1"/>
          </p:cNvSpPr>
          <p:nvPr/>
        </p:nvSpPr>
        <p:spPr bwMode="auto">
          <a:xfrm rot="5400000">
            <a:off x="2783682" y="4915694"/>
            <a:ext cx="71437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030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877" name="Rectangle 157"/>
          <p:cNvSpPr>
            <a:spLocks noChangeArrowheads="1"/>
          </p:cNvSpPr>
          <p:nvPr/>
        </p:nvSpPr>
        <p:spPr bwMode="auto">
          <a:xfrm rot="5400000">
            <a:off x="2810669" y="4969669"/>
            <a:ext cx="17463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-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878" name="Rectangle 158"/>
          <p:cNvSpPr>
            <a:spLocks noChangeArrowheads="1"/>
          </p:cNvSpPr>
          <p:nvPr/>
        </p:nvSpPr>
        <p:spPr bwMode="auto">
          <a:xfrm rot="5400000">
            <a:off x="2785270" y="5015706"/>
            <a:ext cx="68262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010</a:t>
            </a:r>
            <a:endParaRPr lang="en-US" altLang="en-US" sz="2800">
              <a:latin typeface="Garamond" pitchFamily="18" charset="0"/>
            </a:endParaRPr>
          </a:p>
        </p:txBody>
      </p:sp>
      <p:grpSp>
        <p:nvGrpSpPr>
          <p:cNvPr id="30879" name="Group 159"/>
          <p:cNvGrpSpPr>
            <a:grpSpLocks/>
          </p:cNvGrpSpPr>
          <p:nvPr/>
        </p:nvGrpSpPr>
        <p:grpSpPr bwMode="auto">
          <a:xfrm>
            <a:off x="800100" y="3444875"/>
            <a:ext cx="84138" cy="236538"/>
            <a:chOff x="316" y="1923"/>
            <a:chExt cx="53" cy="149"/>
          </a:xfrm>
        </p:grpSpPr>
        <p:sp>
          <p:nvSpPr>
            <p:cNvPr id="30880" name="Freeform 160"/>
            <p:cNvSpPr>
              <a:spLocks/>
            </p:cNvSpPr>
            <p:nvPr/>
          </p:nvSpPr>
          <p:spPr bwMode="auto">
            <a:xfrm>
              <a:off x="316" y="1938"/>
              <a:ext cx="32" cy="134"/>
            </a:xfrm>
            <a:custGeom>
              <a:avLst/>
              <a:gdLst>
                <a:gd name="T0" fmla="*/ 0 w 32"/>
                <a:gd name="T1" fmla="*/ 134 h 134"/>
                <a:gd name="T2" fmla="*/ 27 w 32"/>
                <a:gd name="T3" fmla="*/ 134 h 134"/>
                <a:gd name="T4" fmla="*/ 27 w 32"/>
                <a:gd name="T5" fmla="*/ 0 h 134"/>
                <a:gd name="T6" fmla="*/ 32 w 32"/>
                <a:gd name="T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134">
                  <a:moveTo>
                    <a:pt x="0" y="134"/>
                  </a:moveTo>
                  <a:lnTo>
                    <a:pt x="27" y="134"/>
                  </a:lnTo>
                  <a:lnTo>
                    <a:pt x="27" y="0"/>
                  </a:lnTo>
                  <a:lnTo>
                    <a:pt x="32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81" name="Freeform 161"/>
            <p:cNvSpPr>
              <a:spLocks/>
            </p:cNvSpPr>
            <p:nvPr/>
          </p:nvSpPr>
          <p:spPr bwMode="auto">
            <a:xfrm>
              <a:off x="343" y="1923"/>
              <a:ext cx="26" cy="32"/>
            </a:xfrm>
            <a:custGeom>
              <a:avLst/>
              <a:gdLst>
                <a:gd name="T0" fmla="*/ 0 w 26"/>
                <a:gd name="T1" fmla="*/ 32 h 32"/>
                <a:gd name="T2" fmla="*/ 26 w 26"/>
                <a:gd name="T3" fmla="*/ 15 h 32"/>
                <a:gd name="T4" fmla="*/ 0 w 26"/>
                <a:gd name="T5" fmla="*/ 0 h 32"/>
                <a:gd name="T6" fmla="*/ 0 w 26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2">
                  <a:moveTo>
                    <a:pt x="0" y="32"/>
                  </a:moveTo>
                  <a:lnTo>
                    <a:pt x="26" y="15"/>
                  </a:lnTo>
                  <a:lnTo>
                    <a:pt x="0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0882" name="Group 162"/>
          <p:cNvGrpSpPr>
            <a:grpSpLocks/>
          </p:cNvGrpSpPr>
          <p:nvPr/>
        </p:nvGrpSpPr>
        <p:grpSpPr bwMode="auto">
          <a:xfrm>
            <a:off x="800100" y="3681413"/>
            <a:ext cx="84138" cy="290512"/>
            <a:chOff x="316" y="2072"/>
            <a:chExt cx="53" cy="183"/>
          </a:xfrm>
        </p:grpSpPr>
        <p:sp>
          <p:nvSpPr>
            <p:cNvPr id="30883" name="Freeform 163"/>
            <p:cNvSpPr>
              <a:spLocks/>
            </p:cNvSpPr>
            <p:nvPr/>
          </p:nvSpPr>
          <p:spPr bwMode="auto">
            <a:xfrm>
              <a:off x="316" y="2072"/>
              <a:ext cx="32" cy="166"/>
            </a:xfrm>
            <a:custGeom>
              <a:avLst/>
              <a:gdLst>
                <a:gd name="T0" fmla="*/ 0 w 32"/>
                <a:gd name="T1" fmla="*/ 0 h 166"/>
                <a:gd name="T2" fmla="*/ 27 w 32"/>
                <a:gd name="T3" fmla="*/ 0 h 166"/>
                <a:gd name="T4" fmla="*/ 27 w 32"/>
                <a:gd name="T5" fmla="*/ 166 h 166"/>
                <a:gd name="T6" fmla="*/ 32 w 32"/>
                <a:gd name="T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166">
                  <a:moveTo>
                    <a:pt x="0" y="0"/>
                  </a:moveTo>
                  <a:lnTo>
                    <a:pt x="27" y="0"/>
                  </a:lnTo>
                  <a:lnTo>
                    <a:pt x="27" y="166"/>
                  </a:lnTo>
                  <a:lnTo>
                    <a:pt x="32" y="166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84" name="Freeform 164"/>
            <p:cNvSpPr>
              <a:spLocks/>
            </p:cNvSpPr>
            <p:nvPr/>
          </p:nvSpPr>
          <p:spPr bwMode="auto">
            <a:xfrm>
              <a:off x="343" y="2223"/>
              <a:ext cx="26" cy="32"/>
            </a:xfrm>
            <a:custGeom>
              <a:avLst/>
              <a:gdLst>
                <a:gd name="T0" fmla="*/ 0 w 26"/>
                <a:gd name="T1" fmla="*/ 32 h 32"/>
                <a:gd name="T2" fmla="*/ 26 w 26"/>
                <a:gd name="T3" fmla="*/ 17 h 32"/>
                <a:gd name="T4" fmla="*/ 0 w 26"/>
                <a:gd name="T5" fmla="*/ 0 h 32"/>
                <a:gd name="T6" fmla="*/ 0 w 26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2">
                  <a:moveTo>
                    <a:pt x="0" y="32"/>
                  </a:moveTo>
                  <a:lnTo>
                    <a:pt x="26" y="17"/>
                  </a:lnTo>
                  <a:lnTo>
                    <a:pt x="0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0885" name="Group 165"/>
          <p:cNvGrpSpPr>
            <a:grpSpLocks/>
          </p:cNvGrpSpPr>
          <p:nvPr/>
        </p:nvGrpSpPr>
        <p:grpSpPr bwMode="auto">
          <a:xfrm>
            <a:off x="2652713" y="4929188"/>
            <a:ext cx="85725" cy="50800"/>
            <a:chOff x="2697" y="2074"/>
            <a:chExt cx="54" cy="32"/>
          </a:xfrm>
        </p:grpSpPr>
        <p:sp>
          <p:nvSpPr>
            <p:cNvPr id="30886" name="Freeform 166"/>
            <p:cNvSpPr>
              <a:spLocks/>
            </p:cNvSpPr>
            <p:nvPr/>
          </p:nvSpPr>
          <p:spPr bwMode="auto">
            <a:xfrm>
              <a:off x="2697" y="2089"/>
              <a:ext cx="30" cy="1"/>
            </a:xfrm>
            <a:custGeom>
              <a:avLst/>
              <a:gdLst>
                <a:gd name="T0" fmla="*/ 0 w 11"/>
                <a:gd name="T1" fmla="*/ 11 w 11"/>
                <a:gd name="T2" fmla="*/ 11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87" name="Freeform 167"/>
            <p:cNvSpPr>
              <a:spLocks/>
            </p:cNvSpPr>
            <p:nvPr/>
          </p:nvSpPr>
          <p:spPr bwMode="auto">
            <a:xfrm>
              <a:off x="2721" y="2074"/>
              <a:ext cx="30" cy="32"/>
            </a:xfrm>
            <a:custGeom>
              <a:avLst/>
              <a:gdLst>
                <a:gd name="T0" fmla="*/ 0 w 30"/>
                <a:gd name="T1" fmla="*/ 32 h 32"/>
                <a:gd name="T2" fmla="*/ 30 w 30"/>
                <a:gd name="T3" fmla="*/ 21 h 32"/>
                <a:gd name="T4" fmla="*/ 3 w 30"/>
                <a:gd name="T5" fmla="*/ 0 h 32"/>
                <a:gd name="T6" fmla="*/ 0 w 30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2">
                  <a:moveTo>
                    <a:pt x="0" y="32"/>
                  </a:moveTo>
                  <a:lnTo>
                    <a:pt x="30" y="21"/>
                  </a:lnTo>
                  <a:lnTo>
                    <a:pt x="3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0888" name="Group 168"/>
          <p:cNvGrpSpPr>
            <a:grpSpLocks/>
          </p:cNvGrpSpPr>
          <p:nvPr/>
        </p:nvGrpSpPr>
        <p:grpSpPr bwMode="auto">
          <a:xfrm>
            <a:off x="1787525" y="4768850"/>
            <a:ext cx="400050" cy="365125"/>
            <a:chOff x="2152" y="1973"/>
            <a:chExt cx="252" cy="230"/>
          </a:xfrm>
        </p:grpSpPr>
        <p:sp>
          <p:nvSpPr>
            <p:cNvPr id="30889" name="Rectangle 169"/>
            <p:cNvSpPr>
              <a:spLocks noChangeArrowheads="1"/>
            </p:cNvSpPr>
            <p:nvPr/>
          </p:nvSpPr>
          <p:spPr bwMode="auto">
            <a:xfrm>
              <a:off x="2152" y="1973"/>
              <a:ext cx="244" cy="221"/>
            </a:xfrm>
            <a:prstGeom prst="rect">
              <a:avLst/>
            </a:prstGeom>
            <a:solidFill>
              <a:srgbClr val="FEF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90" name="Rectangle 170"/>
            <p:cNvSpPr>
              <a:spLocks noChangeArrowheads="1"/>
            </p:cNvSpPr>
            <p:nvPr/>
          </p:nvSpPr>
          <p:spPr bwMode="auto">
            <a:xfrm>
              <a:off x="2160" y="1981"/>
              <a:ext cx="244" cy="222"/>
            </a:xfrm>
            <a:prstGeom prst="rect">
              <a:avLst/>
            </a:prstGeom>
            <a:solidFill>
              <a:srgbClr val="989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91" name="Rectangle 171"/>
            <p:cNvSpPr>
              <a:spLocks noChangeArrowheads="1"/>
            </p:cNvSpPr>
            <p:nvPr/>
          </p:nvSpPr>
          <p:spPr bwMode="auto">
            <a:xfrm>
              <a:off x="2157" y="1978"/>
              <a:ext cx="242" cy="219"/>
            </a:xfrm>
            <a:prstGeom prst="rect">
              <a:avLst/>
            </a:prstGeom>
            <a:solidFill>
              <a:srgbClr val="FEF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0892" name="Rectangle 172"/>
          <p:cNvSpPr>
            <a:spLocks noChangeArrowheads="1"/>
          </p:cNvSpPr>
          <p:nvPr/>
        </p:nvSpPr>
        <p:spPr bwMode="auto">
          <a:xfrm>
            <a:off x="1858963" y="4800600"/>
            <a:ext cx="261937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>
                <a:solidFill>
                  <a:srgbClr val="000000"/>
                </a:solidFill>
                <a:latin typeface="Garamond" pitchFamily="18" charset="0"/>
              </a:rPr>
              <a:t>Action event 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893" name="Rectangle 173"/>
          <p:cNvSpPr>
            <a:spLocks noChangeArrowheads="1"/>
          </p:cNvSpPr>
          <p:nvPr/>
        </p:nvSpPr>
        <p:spPr bwMode="auto">
          <a:xfrm>
            <a:off x="1924050" y="4860925"/>
            <a:ext cx="120650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>
                <a:solidFill>
                  <a:srgbClr val="000000"/>
                </a:solidFill>
                <a:latin typeface="Garamond" pitchFamily="18" charset="0"/>
              </a:rPr>
              <a:t>locally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894" name="Rectangle 174"/>
          <p:cNvSpPr>
            <a:spLocks noChangeArrowheads="1"/>
          </p:cNvSpPr>
          <p:nvPr/>
        </p:nvSpPr>
        <p:spPr bwMode="auto">
          <a:xfrm>
            <a:off x="1858963" y="5040313"/>
            <a:ext cx="82550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EM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895" name="Rectangle 175"/>
          <p:cNvSpPr>
            <a:spLocks noChangeArrowheads="1"/>
          </p:cNvSpPr>
          <p:nvPr/>
        </p:nvSpPr>
        <p:spPr bwMode="auto">
          <a:xfrm>
            <a:off x="1927225" y="5040313"/>
            <a:ext cx="17463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-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896" name="Rectangle 176"/>
          <p:cNvSpPr>
            <a:spLocks noChangeArrowheads="1"/>
          </p:cNvSpPr>
          <p:nvPr/>
        </p:nvSpPr>
        <p:spPr bwMode="auto">
          <a:xfrm>
            <a:off x="1944688" y="5040313"/>
            <a:ext cx="71437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020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897" name="Rectangle 177"/>
          <p:cNvSpPr>
            <a:spLocks noChangeArrowheads="1"/>
          </p:cNvSpPr>
          <p:nvPr/>
        </p:nvSpPr>
        <p:spPr bwMode="auto">
          <a:xfrm>
            <a:off x="2020888" y="5040313"/>
            <a:ext cx="17462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-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898" name="Rectangle 178"/>
          <p:cNvSpPr>
            <a:spLocks noChangeArrowheads="1"/>
          </p:cNvSpPr>
          <p:nvPr/>
        </p:nvSpPr>
        <p:spPr bwMode="auto">
          <a:xfrm>
            <a:off x="2038350" y="5040313"/>
            <a:ext cx="71438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070</a:t>
            </a:r>
            <a:endParaRPr lang="en-US" altLang="en-US" sz="2800">
              <a:latin typeface="Garamond" pitchFamily="18" charset="0"/>
            </a:endParaRPr>
          </a:p>
        </p:txBody>
      </p:sp>
      <p:grpSp>
        <p:nvGrpSpPr>
          <p:cNvPr id="30899" name="Group 179"/>
          <p:cNvGrpSpPr>
            <a:grpSpLocks/>
          </p:cNvGrpSpPr>
          <p:nvPr/>
        </p:nvGrpSpPr>
        <p:grpSpPr bwMode="auto">
          <a:xfrm>
            <a:off x="2179638" y="4929188"/>
            <a:ext cx="88900" cy="50800"/>
            <a:chOff x="2399" y="2074"/>
            <a:chExt cx="56" cy="32"/>
          </a:xfrm>
        </p:grpSpPr>
        <p:sp>
          <p:nvSpPr>
            <p:cNvPr id="30900" name="Line 180"/>
            <p:cNvSpPr>
              <a:spLocks noChangeShapeType="1"/>
            </p:cNvSpPr>
            <p:nvPr/>
          </p:nvSpPr>
          <p:spPr bwMode="auto">
            <a:xfrm>
              <a:off x="2399" y="2089"/>
              <a:ext cx="3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01" name="Freeform 181"/>
            <p:cNvSpPr>
              <a:spLocks/>
            </p:cNvSpPr>
            <p:nvPr/>
          </p:nvSpPr>
          <p:spPr bwMode="auto">
            <a:xfrm>
              <a:off x="2426" y="2074"/>
              <a:ext cx="29" cy="32"/>
            </a:xfrm>
            <a:custGeom>
              <a:avLst/>
              <a:gdLst>
                <a:gd name="T0" fmla="*/ 0 w 29"/>
                <a:gd name="T1" fmla="*/ 32 h 32"/>
                <a:gd name="T2" fmla="*/ 29 w 29"/>
                <a:gd name="T3" fmla="*/ 15 h 32"/>
                <a:gd name="T4" fmla="*/ 0 w 29"/>
                <a:gd name="T5" fmla="*/ 0 h 32"/>
                <a:gd name="T6" fmla="*/ 0 w 29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32">
                  <a:moveTo>
                    <a:pt x="0" y="32"/>
                  </a:moveTo>
                  <a:lnTo>
                    <a:pt x="29" y="15"/>
                  </a:lnTo>
                  <a:lnTo>
                    <a:pt x="0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0902" name="Text Box 182"/>
          <p:cNvSpPr txBox="1">
            <a:spLocks noChangeArrowheads="1"/>
          </p:cNvSpPr>
          <p:nvPr/>
        </p:nvSpPr>
        <p:spPr bwMode="auto">
          <a:xfrm>
            <a:off x="6284913" y="4533900"/>
            <a:ext cx="18557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50000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1200" b="1">
                <a:latin typeface="Garamond" pitchFamily="18" charset="0"/>
              </a:rPr>
              <a:t>Policies &amp; Procedures</a:t>
            </a:r>
          </a:p>
        </p:txBody>
      </p:sp>
      <p:sp>
        <p:nvSpPr>
          <p:cNvPr id="30903" name="AutoShape 183"/>
          <p:cNvSpPr>
            <a:spLocks noChangeArrowheads="1"/>
          </p:cNvSpPr>
          <p:nvPr/>
        </p:nvSpPr>
        <p:spPr bwMode="auto">
          <a:xfrm>
            <a:off x="3057525" y="4787900"/>
            <a:ext cx="1144588" cy="646113"/>
          </a:xfrm>
          <a:prstGeom prst="rightArrow">
            <a:avLst>
              <a:gd name="adj1" fmla="val 53806"/>
              <a:gd name="adj2" fmla="val 49143"/>
            </a:avLst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45720" tIns="46800" rIns="45720" bIns="46800" anchor="ctr"/>
          <a:lstStyle/>
          <a:p>
            <a:pPr algn="ctr">
              <a:buClrTx/>
              <a:buSzTx/>
              <a:buFontTx/>
              <a:buNone/>
            </a:pPr>
            <a:r>
              <a:rPr lang="en-US" altLang="en-US" sz="1600">
                <a:solidFill>
                  <a:schemeClr val="bg1"/>
                </a:solidFill>
                <a:latin typeface="Garamond" pitchFamily="18" charset="0"/>
              </a:rPr>
              <a:t>3</a:t>
            </a:r>
          </a:p>
        </p:txBody>
      </p:sp>
      <p:grpSp>
        <p:nvGrpSpPr>
          <p:cNvPr id="30904" name="Group 184"/>
          <p:cNvGrpSpPr>
            <a:grpSpLocks/>
          </p:cNvGrpSpPr>
          <p:nvPr/>
        </p:nvGrpSpPr>
        <p:grpSpPr bwMode="auto">
          <a:xfrm>
            <a:off x="844550" y="4235450"/>
            <a:ext cx="395288" cy="365125"/>
            <a:chOff x="1558" y="1973"/>
            <a:chExt cx="249" cy="230"/>
          </a:xfrm>
        </p:grpSpPr>
        <p:sp>
          <p:nvSpPr>
            <p:cNvPr id="30905" name="Rectangle 185"/>
            <p:cNvSpPr>
              <a:spLocks noChangeArrowheads="1"/>
            </p:cNvSpPr>
            <p:nvPr/>
          </p:nvSpPr>
          <p:spPr bwMode="auto">
            <a:xfrm>
              <a:off x="1558" y="1973"/>
              <a:ext cx="241" cy="221"/>
            </a:xfrm>
            <a:prstGeom prst="rect">
              <a:avLst/>
            </a:prstGeom>
            <a:solidFill>
              <a:srgbClr val="FEF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06" name="Rectangle 186"/>
            <p:cNvSpPr>
              <a:spLocks noChangeArrowheads="1"/>
            </p:cNvSpPr>
            <p:nvPr/>
          </p:nvSpPr>
          <p:spPr bwMode="auto">
            <a:xfrm>
              <a:off x="1563" y="1981"/>
              <a:ext cx="244" cy="222"/>
            </a:xfrm>
            <a:prstGeom prst="rect">
              <a:avLst/>
            </a:prstGeom>
            <a:solidFill>
              <a:srgbClr val="989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07" name="Rectangle 187"/>
            <p:cNvSpPr>
              <a:spLocks noChangeArrowheads="1"/>
            </p:cNvSpPr>
            <p:nvPr/>
          </p:nvSpPr>
          <p:spPr bwMode="auto">
            <a:xfrm>
              <a:off x="1560" y="1978"/>
              <a:ext cx="245" cy="219"/>
            </a:xfrm>
            <a:prstGeom prst="rect">
              <a:avLst/>
            </a:prstGeom>
            <a:solidFill>
              <a:srgbClr val="FEF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0908" name="Rectangle 188"/>
          <p:cNvSpPr>
            <a:spLocks noChangeArrowheads="1"/>
          </p:cNvSpPr>
          <p:nvPr/>
        </p:nvSpPr>
        <p:spPr bwMode="auto">
          <a:xfrm>
            <a:off x="946150" y="4267200"/>
            <a:ext cx="192088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>
                <a:solidFill>
                  <a:srgbClr val="000000"/>
                </a:solidFill>
                <a:latin typeface="Garamond" pitchFamily="18" charset="0"/>
              </a:rPr>
              <a:t>Correlate 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909" name="Rectangle 189"/>
          <p:cNvSpPr>
            <a:spLocks noChangeArrowheads="1"/>
          </p:cNvSpPr>
          <p:nvPr/>
        </p:nvSpPr>
        <p:spPr bwMode="auto">
          <a:xfrm>
            <a:off x="912813" y="4327525"/>
            <a:ext cx="238125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>
                <a:solidFill>
                  <a:srgbClr val="000000"/>
                </a:solidFill>
                <a:latin typeface="Garamond" pitchFamily="18" charset="0"/>
              </a:rPr>
              <a:t>event locally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910" name="Rectangle 190"/>
          <p:cNvSpPr>
            <a:spLocks noChangeArrowheads="1"/>
          </p:cNvSpPr>
          <p:nvPr/>
        </p:nvSpPr>
        <p:spPr bwMode="auto">
          <a:xfrm>
            <a:off x="912813" y="4506913"/>
            <a:ext cx="82550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EM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911" name="Rectangle 191"/>
          <p:cNvSpPr>
            <a:spLocks noChangeArrowheads="1"/>
          </p:cNvSpPr>
          <p:nvPr/>
        </p:nvSpPr>
        <p:spPr bwMode="auto">
          <a:xfrm>
            <a:off x="981075" y="4506913"/>
            <a:ext cx="17463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-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912" name="Rectangle 192"/>
          <p:cNvSpPr>
            <a:spLocks noChangeArrowheads="1"/>
          </p:cNvSpPr>
          <p:nvPr/>
        </p:nvSpPr>
        <p:spPr bwMode="auto">
          <a:xfrm>
            <a:off x="996950" y="4506913"/>
            <a:ext cx="71438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020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913" name="Rectangle 193"/>
          <p:cNvSpPr>
            <a:spLocks noChangeArrowheads="1"/>
          </p:cNvSpPr>
          <p:nvPr/>
        </p:nvSpPr>
        <p:spPr bwMode="auto">
          <a:xfrm>
            <a:off x="1074738" y="4506913"/>
            <a:ext cx="17462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-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914" name="Rectangle 194"/>
          <p:cNvSpPr>
            <a:spLocks noChangeArrowheads="1"/>
          </p:cNvSpPr>
          <p:nvPr/>
        </p:nvSpPr>
        <p:spPr bwMode="auto">
          <a:xfrm>
            <a:off x="1090613" y="4506913"/>
            <a:ext cx="71437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050</a:t>
            </a:r>
            <a:endParaRPr lang="en-US" altLang="en-US" sz="2800">
              <a:latin typeface="Garamond" pitchFamily="18" charset="0"/>
            </a:endParaRPr>
          </a:p>
        </p:txBody>
      </p:sp>
      <p:grpSp>
        <p:nvGrpSpPr>
          <p:cNvPr id="30915" name="Group 195"/>
          <p:cNvGrpSpPr>
            <a:grpSpLocks/>
          </p:cNvGrpSpPr>
          <p:nvPr/>
        </p:nvGrpSpPr>
        <p:grpSpPr bwMode="auto">
          <a:xfrm>
            <a:off x="762000" y="4395788"/>
            <a:ext cx="90488" cy="50800"/>
            <a:chOff x="1506" y="2074"/>
            <a:chExt cx="57" cy="32"/>
          </a:xfrm>
        </p:grpSpPr>
        <p:sp>
          <p:nvSpPr>
            <p:cNvPr id="30916" name="Line 196"/>
            <p:cNvSpPr>
              <a:spLocks noChangeShapeType="1"/>
            </p:cNvSpPr>
            <p:nvPr/>
          </p:nvSpPr>
          <p:spPr bwMode="auto">
            <a:xfrm>
              <a:off x="1506" y="2089"/>
              <a:ext cx="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17" name="Freeform 197"/>
            <p:cNvSpPr>
              <a:spLocks/>
            </p:cNvSpPr>
            <p:nvPr/>
          </p:nvSpPr>
          <p:spPr bwMode="auto">
            <a:xfrm>
              <a:off x="1531" y="2074"/>
              <a:ext cx="32" cy="32"/>
            </a:xfrm>
            <a:custGeom>
              <a:avLst/>
              <a:gdLst>
                <a:gd name="T0" fmla="*/ 0 w 32"/>
                <a:gd name="T1" fmla="*/ 32 h 32"/>
                <a:gd name="T2" fmla="*/ 32 w 32"/>
                <a:gd name="T3" fmla="*/ 15 h 32"/>
                <a:gd name="T4" fmla="*/ 0 w 32"/>
                <a:gd name="T5" fmla="*/ 0 h 32"/>
                <a:gd name="T6" fmla="*/ 0 w 32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32">
                  <a:moveTo>
                    <a:pt x="0" y="32"/>
                  </a:moveTo>
                  <a:lnTo>
                    <a:pt x="32" y="15"/>
                  </a:lnTo>
                  <a:lnTo>
                    <a:pt x="0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0918" name="Group 198"/>
          <p:cNvGrpSpPr>
            <a:grpSpLocks/>
          </p:cNvGrpSpPr>
          <p:nvPr/>
        </p:nvGrpSpPr>
        <p:grpSpPr bwMode="auto">
          <a:xfrm>
            <a:off x="2260600" y="4235450"/>
            <a:ext cx="401638" cy="365125"/>
            <a:chOff x="2450" y="1973"/>
            <a:chExt cx="253" cy="230"/>
          </a:xfrm>
        </p:grpSpPr>
        <p:sp>
          <p:nvSpPr>
            <p:cNvPr id="30919" name="Rectangle 199"/>
            <p:cNvSpPr>
              <a:spLocks noChangeArrowheads="1"/>
            </p:cNvSpPr>
            <p:nvPr/>
          </p:nvSpPr>
          <p:spPr bwMode="auto">
            <a:xfrm>
              <a:off x="2450" y="1973"/>
              <a:ext cx="245" cy="221"/>
            </a:xfrm>
            <a:prstGeom prst="rect">
              <a:avLst/>
            </a:prstGeom>
            <a:solidFill>
              <a:srgbClr val="FEF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20" name="Rectangle 200"/>
            <p:cNvSpPr>
              <a:spLocks noChangeArrowheads="1"/>
            </p:cNvSpPr>
            <p:nvPr/>
          </p:nvSpPr>
          <p:spPr bwMode="auto">
            <a:xfrm>
              <a:off x="2458" y="1981"/>
              <a:ext cx="245" cy="222"/>
            </a:xfrm>
            <a:prstGeom prst="rect">
              <a:avLst/>
            </a:prstGeom>
            <a:solidFill>
              <a:srgbClr val="989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21" name="Rectangle 201"/>
            <p:cNvSpPr>
              <a:spLocks noChangeArrowheads="1"/>
            </p:cNvSpPr>
            <p:nvPr/>
          </p:nvSpPr>
          <p:spPr bwMode="auto">
            <a:xfrm>
              <a:off x="2455" y="1978"/>
              <a:ext cx="242" cy="219"/>
            </a:xfrm>
            <a:prstGeom prst="rect">
              <a:avLst/>
            </a:prstGeom>
            <a:solidFill>
              <a:srgbClr val="FEF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0922" name="Rectangle 202"/>
          <p:cNvSpPr>
            <a:spLocks noChangeArrowheads="1"/>
          </p:cNvSpPr>
          <p:nvPr/>
        </p:nvSpPr>
        <p:spPr bwMode="auto">
          <a:xfrm>
            <a:off x="2311400" y="4267200"/>
            <a:ext cx="298450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>
                <a:solidFill>
                  <a:srgbClr val="000000"/>
                </a:solidFill>
                <a:latin typeface="Garamond" pitchFamily="18" charset="0"/>
              </a:rPr>
              <a:t>Forward event 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923" name="Rectangle 203"/>
          <p:cNvSpPr>
            <a:spLocks noChangeArrowheads="1"/>
          </p:cNvSpPr>
          <p:nvPr/>
        </p:nvSpPr>
        <p:spPr bwMode="auto">
          <a:xfrm>
            <a:off x="2306638" y="4327525"/>
            <a:ext cx="288925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>
                <a:solidFill>
                  <a:srgbClr val="000000"/>
                </a:solidFill>
                <a:latin typeface="Garamond" pitchFamily="18" charset="0"/>
              </a:rPr>
              <a:t>to event server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924" name="Rectangle 204"/>
          <p:cNvSpPr>
            <a:spLocks noChangeArrowheads="1"/>
          </p:cNvSpPr>
          <p:nvPr/>
        </p:nvSpPr>
        <p:spPr bwMode="auto">
          <a:xfrm>
            <a:off x="2328863" y="4506913"/>
            <a:ext cx="82550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EM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925" name="Rectangle 205"/>
          <p:cNvSpPr>
            <a:spLocks noChangeArrowheads="1"/>
          </p:cNvSpPr>
          <p:nvPr/>
        </p:nvSpPr>
        <p:spPr bwMode="auto">
          <a:xfrm>
            <a:off x="2397125" y="4506913"/>
            <a:ext cx="17463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-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926" name="Rectangle 206"/>
          <p:cNvSpPr>
            <a:spLocks noChangeArrowheads="1"/>
          </p:cNvSpPr>
          <p:nvPr/>
        </p:nvSpPr>
        <p:spPr bwMode="auto">
          <a:xfrm>
            <a:off x="2414588" y="4506913"/>
            <a:ext cx="71437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020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927" name="Rectangle 207"/>
          <p:cNvSpPr>
            <a:spLocks noChangeArrowheads="1"/>
          </p:cNvSpPr>
          <p:nvPr/>
        </p:nvSpPr>
        <p:spPr bwMode="auto">
          <a:xfrm>
            <a:off x="2490788" y="4506913"/>
            <a:ext cx="17462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-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928" name="Rectangle 208"/>
          <p:cNvSpPr>
            <a:spLocks noChangeArrowheads="1"/>
          </p:cNvSpPr>
          <p:nvPr/>
        </p:nvSpPr>
        <p:spPr bwMode="auto">
          <a:xfrm>
            <a:off x="2508250" y="4506913"/>
            <a:ext cx="71438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080</a:t>
            </a:r>
            <a:endParaRPr lang="en-US" altLang="en-US" sz="2800">
              <a:latin typeface="Garamond" pitchFamily="18" charset="0"/>
            </a:endParaRPr>
          </a:p>
        </p:txBody>
      </p:sp>
      <p:grpSp>
        <p:nvGrpSpPr>
          <p:cNvPr id="30929" name="Group 209"/>
          <p:cNvGrpSpPr>
            <a:grpSpLocks/>
          </p:cNvGrpSpPr>
          <p:nvPr/>
        </p:nvGrpSpPr>
        <p:grpSpPr bwMode="auto">
          <a:xfrm>
            <a:off x="1317625" y="4235450"/>
            <a:ext cx="396875" cy="365125"/>
            <a:chOff x="1856" y="1973"/>
            <a:chExt cx="250" cy="230"/>
          </a:xfrm>
        </p:grpSpPr>
        <p:sp>
          <p:nvSpPr>
            <p:cNvPr id="30930" name="Rectangle 210"/>
            <p:cNvSpPr>
              <a:spLocks noChangeArrowheads="1"/>
            </p:cNvSpPr>
            <p:nvPr/>
          </p:nvSpPr>
          <p:spPr bwMode="auto">
            <a:xfrm>
              <a:off x="1856" y="1973"/>
              <a:ext cx="242" cy="221"/>
            </a:xfrm>
            <a:prstGeom prst="rect">
              <a:avLst/>
            </a:prstGeom>
            <a:solidFill>
              <a:srgbClr val="FEF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31" name="Rectangle 211"/>
            <p:cNvSpPr>
              <a:spLocks noChangeArrowheads="1"/>
            </p:cNvSpPr>
            <p:nvPr/>
          </p:nvSpPr>
          <p:spPr bwMode="auto">
            <a:xfrm>
              <a:off x="1861" y="1981"/>
              <a:ext cx="245" cy="222"/>
            </a:xfrm>
            <a:prstGeom prst="rect">
              <a:avLst/>
            </a:prstGeom>
            <a:solidFill>
              <a:srgbClr val="989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32" name="Rectangle 212"/>
            <p:cNvSpPr>
              <a:spLocks noChangeArrowheads="1"/>
            </p:cNvSpPr>
            <p:nvPr/>
          </p:nvSpPr>
          <p:spPr bwMode="auto">
            <a:xfrm>
              <a:off x="1859" y="1978"/>
              <a:ext cx="244" cy="219"/>
            </a:xfrm>
            <a:prstGeom prst="rect">
              <a:avLst/>
            </a:prstGeom>
            <a:solidFill>
              <a:srgbClr val="FEF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0933" name="Rectangle 213"/>
          <p:cNvSpPr>
            <a:spLocks noChangeArrowheads="1"/>
          </p:cNvSpPr>
          <p:nvPr/>
        </p:nvSpPr>
        <p:spPr bwMode="auto">
          <a:xfrm>
            <a:off x="1411288" y="4267200"/>
            <a:ext cx="206375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>
                <a:solidFill>
                  <a:srgbClr val="000000"/>
                </a:solidFill>
                <a:latin typeface="Garamond" pitchFamily="18" charset="0"/>
              </a:rPr>
              <a:t>Log event 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934" name="Rectangle 214"/>
          <p:cNvSpPr>
            <a:spLocks noChangeArrowheads="1"/>
          </p:cNvSpPr>
          <p:nvPr/>
        </p:nvSpPr>
        <p:spPr bwMode="auto">
          <a:xfrm>
            <a:off x="1449388" y="4327525"/>
            <a:ext cx="120650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>
                <a:solidFill>
                  <a:srgbClr val="000000"/>
                </a:solidFill>
                <a:latin typeface="Garamond" pitchFamily="18" charset="0"/>
              </a:rPr>
              <a:t>locally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935" name="Rectangle 215"/>
          <p:cNvSpPr>
            <a:spLocks noChangeArrowheads="1"/>
          </p:cNvSpPr>
          <p:nvPr/>
        </p:nvSpPr>
        <p:spPr bwMode="auto">
          <a:xfrm>
            <a:off x="1385888" y="4506913"/>
            <a:ext cx="82550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EM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936" name="Rectangle 216"/>
          <p:cNvSpPr>
            <a:spLocks noChangeArrowheads="1"/>
          </p:cNvSpPr>
          <p:nvPr/>
        </p:nvSpPr>
        <p:spPr bwMode="auto">
          <a:xfrm>
            <a:off x="1454150" y="4506913"/>
            <a:ext cx="17463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-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937" name="Rectangle 217"/>
          <p:cNvSpPr>
            <a:spLocks noChangeArrowheads="1"/>
          </p:cNvSpPr>
          <p:nvPr/>
        </p:nvSpPr>
        <p:spPr bwMode="auto">
          <a:xfrm>
            <a:off x="1471613" y="4506913"/>
            <a:ext cx="71437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020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938" name="Rectangle 218"/>
          <p:cNvSpPr>
            <a:spLocks noChangeArrowheads="1"/>
          </p:cNvSpPr>
          <p:nvPr/>
        </p:nvSpPr>
        <p:spPr bwMode="auto">
          <a:xfrm>
            <a:off x="1547813" y="4506913"/>
            <a:ext cx="17462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-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939" name="Rectangle 219"/>
          <p:cNvSpPr>
            <a:spLocks noChangeArrowheads="1"/>
          </p:cNvSpPr>
          <p:nvPr/>
        </p:nvSpPr>
        <p:spPr bwMode="auto">
          <a:xfrm>
            <a:off x="1565275" y="4506913"/>
            <a:ext cx="71438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060</a:t>
            </a:r>
            <a:endParaRPr lang="en-US" altLang="en-US" sz="2800">
              <a:latin typeface="Garamond" pitchFamily="18" charset="0"/>
            </a:endParaRPr>
          </a:p>
        </p:txBody>
      </p:sp>
      <p:grpSp>
        <p:nvGrpSpPr>
          <p:cNvPr id="30940" name="Group 220"/>
          <p:cNvGrpSpPr>
            <a:grpSpLocks/>
          </p:cNvGrpSpPr>
          <p:nvPr/>
        </p:nvGrpSpPr>
        <p:grpSpPr bwMode="auto">
          <a:xfrm>
            <a:off x="1236663" y="4395788"/>
            <a:ext cx="85725" cy="50800"/>
            <a:chOff x="1805" y="2074"/>
            <a:chExt cx="54" cy="32"/>
          </a:xfrm>
        </p:grpSpPr>
        <p:sp>
          <p:nvSpPr>
            <p:cNvPr id="30941" name="Line 221"/>
            <p:cNvSpPr>
              <a:spLocks noChangeShapeType="1"/>
            </p:cNvSpPr>
            <p:nvPr/>
          </p:nvSpPr>
          <p:spPr bwMode="auto">
            <a:xfrm>
              <a:off x="1805" y="2089"/>
              <a:ext cx="29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42" name="Freeform 222"/>
            <p:cNvSpPr>
              <a:spLocks/>
            </p:cNvSpPr>
            <p:nvPr/>
          </p:nvSpPr>
          <p:spPr bwMode="auto">
            <a:xfrm>
              <a:off x="1829" y="2074"/>
              <a:ext cx="30" cy="32"/>
            </a:xfrm>
            <a:custGeom>
              <a:avLst/>
              <a:gdLst>
                <a:gd name="T0" fmla="*/ 0 w 30"/>
                <a:gd name="T1" fmla="*/ 32 h 32"/>
                <a:gd name="T2" fmla="*/ 30 w 30"/>
                <a:gd name="T3" fmla="*/ 15 h 32"/>
                <a:gd name="T4" fmla="*/ 0 w 30"/>
                <a:gd name="T5" fmla="*/ 0 h 32"/>
                <a:gd name="T6" fmla="*/ 0 w 30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2">
                  <a:moveTo>
                    <a:pt x="0" y="32"/>
                  </a:moveTo>
                  <a:lnTo>
                    <a:pt x="30" y="15"/>
                  </a:lnTo>
                  <a:lnTo>
                    <a:pt x="0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0943" name="Group 223"/>
          <p:cNvGrpSpPr>
            <a:grpSpLocks/>
          </p:cNvGrpSpPr>
          <p:nvPr/>
        </p:nvGrpSpPr>
        <p:grpSpPr bwMode="auto">
          <a:xfrm>
            <a:off x="1709738" y="4395788"/>
            <a:ext cx="90487" cy="50800"/>
            <a:chOff x="2103" y="2074"/>
            <a:chExt cx="57" cy="32"/>
          </a:xfrm>
        </p:grpSpPr>
        <p:sp>
          <p:nvSpPr>
            <p:cNvPr id="30944" name="Line 224"/>
            <p:cNvSpPr>
              <a:spLocks noChangeShapeType="1"/>
            </p:cNvSpPr>
            <p:nvPr/>
          </p:nvSpPr>
          <p:spPr bwMode="auto">
            <a:xfrm>
              <a:off x="2103" y="2089"/>
              <a:ext cx="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45" name="Freeform 225"/>
            <p:cNvSpPr>
              <a:spLocks/>
            </p:cNvSpPr>
            <p:nvPr/>
          </p:nvSpPr>
          <p:spPr bwMode="auto">
            <a:xfrm>
              <a:off x="2127" y="2074"/>
              <a:ext cx="33" cy="32"/>
            </a:xfrm>
            <a:custGeom>
              <a:avLst/>
              <a:gdLst>
                <a:gd name="T0" fmla="*/ 0 w 33"/>
                <a:gd name="T1" fmla="*/ 32 h 32"/>
                <a:gd name="T2" fmla="*/ 33 w 33"/>
                <a:gd name="T3" fmla="*/ 15 h 32"/>
                <a:gd name="T4" fmla="*/ 0 w 33"/>
                <a:gd name="T5" fmla="*/ 0 h 32"/>
                <a:gd name="T6" fmla="*/ 0 w 33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2">
                  <a:moveTo>
                    <a:pt x="0" y="32"/>
                  </a:moveTo>
                  <a:lnTo>
                    <a:pt x="33" y="15"/>
                  </a:lnTo>
                  <a:lnTo>
                    <a:pt x="0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0946" name="Group 226"/>
          <p:cNvGrpSpPr>
            <a:grpSpLocks/>
          </p:cNvGrpSpPr>
          <p:nvPr/>
        </p:nvGrpSpPr>
        <p:grpSpPr bwMode="auto">
          <a:xfrm>
            <a:off x="2652713" y="4395788"/>
            <a:ext cx="85725" cy="50800"/>
            <a:chOff x="2697" y="2074"/>
            <a:chExt cx="54" cy="32"/>
          </a:xfrm>
        </p:grpSpPr>
        <p:sp>
          <p:nvSpPr>
            <p:cNvPr id="30947" name="Freeform 227"/>
            <p:cNvSpPr>
              <a:spLocks/>
            </p:cNvSpPr>
            <p:nvPr/>
          </p:nvSpPr>
          <p:spPr bwMode="auto">
            <a:xfrm>
              <a:off x="2697" y="2089"/>
              <a:ext cx="30" cy="1"/>
            </a:xfrm>
            <a:custGeom>
              <a:avLst/>
              <a:gdLst>
                <a:gd name="T0" fmla="*/ 0 w 11"/>
                <a:gd name="T1" fmla="*/ 11 w 11"/>
                <a:gd name="T2" fmla="*/ 11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48" name="Freeform 228"/>
            <p:cNvSpPr>
              <a:spLocks/>
            </p:cNvSpPr>
            <p:nvPr/>
          </p:nvSpPr>
          <p:spPr bwMode="auto">
            <a:xfrm>
              <a:off x="2721" y="2074"/>
              <a:ext cx="30" cy="32"/>
            </a:xfrm>
            <a:custGeom>
              <a:avLst/>
              <a:gdLst>
                <a:gd name="T0" fmla="*/ 0 w 30"/>
                <a:gd name="T1" fmla="*/ 32 h 32"/>
                <a:gd name="T2" fmla="*/ 30 w 30"/>
                <a:gd name="T3" fmla="*/ 21 h 32"/>
                <a:gd name="T4" fmla="*/ 3 w 30"/>
                <a:gd name="T5" fmla="*/ 0 h 32"/>
                <a:gd name="T6" fmla="*/ 0 w 30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2">
                  <a:moveTo>
                    <a:pt x="0" y="32"/>
                  </a:moveTo>
                  <a:lnTo>
                    <a:pt x="30" y="21"/>
                  </a:lnTo>
                  <a:lnTo>
                    <a:pt x="3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0949" name="Group 229"/>
          <p:cNvGrpSpPr>
            <a:grpSpLocks/>
          </p:cNvGrpSpPr>
          <p:nvPr/>
        </p:nvGrpSpPr>
        <p:grpSpPr bwMode="auto">
          <a:xfrm>
            <a:off x="1787525" y="4235450"/>
            <a:ext cx="400050" cy="365125"/>
            <a:chOff x="2152" y="1973"/>
            <a:chExt cx="252" cy="230"/>
          </a:xfrm>
        </p:grpSpPr>
        <p:sp>
          <p:nvSpPr>
            <p:cNvPr id="30950" name="Rectangle 230"/>
            <p:cNvSpPr>
              <a:spLocks noChangeArrowheads="1"/>
            </p:cNvSpPr>
            <p:nvPr/>
          </p:nvSpPr>
          <p:spPr bwMode="auto">
            <a:xfrm>
              <a:off x="2152" y="1973"/>
              <a:ext cx="244" cy="221"/>
            </a:xfrm>
            <a:prstGeom prst="rect">
              <a:avLst/>
            </a:prstGeom>
            <a:solidFill>
              <a:srgbClr val="FEF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51" name="Rectangle 231"/>
            <p:cNvSpPr>
              <a:spLocks noChangeArrowheads="1"/>
            </p:cNvSpPr>
            <p:nvPr/>
          </p:nvSpPr>
          <p:spPr bwMode="auto">
            <a:xfrm>
              <a:off x="2160" y="1981"/>
              <a:ext cx="244" cy="222"/>
            </a:xfrm>
            <a:prstGeom prst="rect">
              <a:avLst/>
            </a:prstGeom>
            <a:solidFill>
              <a:srgbClr val="989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52" name="Rectangle 232"/>
            <p:cNvSpPr>
              <a:spLocks noChangeArrowheads="1"/>
            </p:cNvSpPr>
            <p:nvPr/>
          </p:nvSpPr>
          <p:spPr bwMode="auto">
            <a:xfrm>
              <a:off x="2157" y="1978"/>
              <a:ext cx="242" cy="219"/>
            </a:xfrm>
            <a:prstGeom prst="rect">
              <a:avLst/>
            </a:prstGeom>
            <a:solidFill>
              <a:srgbClr val="FEF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0953" name="Rectangle 233"/>
          <p:cNvSpPr>
            <a:spLocks noChangeArrowheads="1"/>
          </p:cNvSpPr>
          <p:nvPr/>
        </p:nvSpPr>
        <p:spPr bwMode="auto">
          <a:xfrm>
            <a:off x="1858963" y="4267200"/>
            <a:ext cx="261937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>
                <a:solidFill>
                  <a:srgbClr val="000000"/>
                </a:solidFill>
                <a:latin typeface="Garamond" pitchFamily="18" charset="0"/>
              </a:rPr>
              <a:t>Action event 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954" name="Rectangle 234"/>
          <p:cNvSpPr>
            <a:spLocks noChangeArrowheads="1"/>
          </p:cNvSpPr>
          <p:nvPr/>
        </p:nvSpPr>
        <p:spPr bwMode="auto">
          <a:xfrm>
            <a:off x="1924050" y="4327525"/>
            <a:ext cx="120650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>
                <a:solidFill>
                  <a:srgbClr val="000000"/>
                </a:solidFill>
                <a:latin typeface="Garamond" pitchFamily="18" charset="0"/>
              </a:rPr>
              <a:t>locally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955" name="Rectangle 235"/>
          <p:cNvSpPr>
            <a:spLocks noChangeArrowheads="1"/>
          </p:cNvSpPr>
          <p:nvPr/>
        </p:nvSpPr>
        <p:spPr bwMode="auto">
          <a:xfrm>
            <a:off x="1858963" y="4506913"/>
            <a:ext cx="82550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EM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956" name="Rectangle 236"/>
          <p:cNvSpPr>
            <a:spLocks noChangeArrowheads="1"/>
          </p:cNvSpPr>
          <p:nvPr/>
        </p:nvSpPr>
        <p:spPr bwMode="auto">
          <a:xfrm>
            <a:off x="1927225" y="4506913"/>
            <a:ext cx="17463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-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957" name="Rectangle 237"/>
          <p:cNvSpPr>
            <a:spLocks noChangeArrowheads="1"/>
          </p:cNvSpPr>
          <p:nvPr/>
        </p:nvSpPr>
        <p:spPr bwMode="auto">
          <a:xfrm>
            <a:off x="1944688" y="4506913"/>
            <a:ext cx="71437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020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958" name="Rectangle 238"/>
          <p:cNvSpPr>
            <a:spLocks noChangeArrowheads="1"/>
          </p:cNvSpPr>
          <p:nvPr/>
        </p:nvSpPr>
        <p:spPr bwMode="auto">
          <a:xfrm>
            <a:off x="2020888" y="4506913"/>
            <a:ext cx="17462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-</a:t>
            </a:r>
            <a:endParaRPr lang="en-US" altLang="en-US" sz="2800">
              <a:latin typeface="Garamond" pitchFamily="18" charset="0"/>
            </a:endParaRPr>
          </a:p>
        </p:txBody>
      </p:sp>
      <p:sp>
        <p:nvSpPr>
          <p:cNvPr id="30959" name="Rectangle 239"/>
          <p:cNvSpPr>
            <a:spLocks noChangeArrowheads="1"/>
          </p:cNvSpPr>
          <p:nvPr/>
        </p:nvSpPr>
        <p:spPr bwMode="auto">
          <a:xfrm>
            <a:off x="2038350" y="4506913"/>
            <a:ext cx="71438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400" b="1">
                <a:solidFill>
                  <a:srgbClr val="000000"/>
                </a:solidFill>
                <a:latin typeface="Garamond" pitchFamily="18" charset="0"/>
              </a:rPr>
              <a:t>070</a:t>
            </a:r>
            <a:endParaRPr lang="en-US" altLang="en-US" sz="2800">
              <a:latin typeface="Garamond" pitchFamily="18" charset="0"/>
            </a:endParaRPr>
          </a:p>
        </p:txBody>
      </p:sp>
      <p:grpSp>
        <p:nvGrpSpPr>
          <p:cNvPr id="30960" name="Group 240"/>
          <p:cNvGrpSpPr>
            <a:grpSpLocks/>
          </p:cNvGrpSpPr>
          <p:nvPr/>
        </p:nvGrpSpPr>
        <p:grpSpPr bwMode="auto">
          <a:xfrm>
            <a:off x="2179638" y="4395788"/>
            <a:ext cx="88900" cy="50800"/>
            <a:chOff x="2399" y="2074"/>
            <a:chExt cx="56" cy="32"/>
          </a:xfrm>
        </p:grpSpPr>
        <p:sp>
          <p:nvSpPr>
            <p:cNvPr id="30961" name="Line 241"/>
            <p:cNvSpPr>
              <a:spLocks noChangeShapeType="1"/>
            </p:cNvSpPr>
            <p:nvPr/>
          </p:nvSpPr>
          <p:spPr bwMode="auto">
            <a:xfrm>
              <a:off x="2399" y="2089"/>
              <a:ext cx="3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62" name="Freeform 242"/>
            <p:cNvSpPr>
              <a:spLocks/>
            </p:cNvSpPr>
            <p:nvPr/>
          </p:nvSpPr>
          <p:spPr bwMode="auto">
            <a:xfrm>
              <a:off x="2426" y="2074"/>
              <a:ext cx="29" cy="32"/>
            </a:xfrm>
            <a:custGeom>
              <a:avLst/>
              <a:gdLst>
                <a:gd name="T0" fmla="*/ 0 w 29"/>
                <a:gd name="T1" fmla="*/ 32 h 32"/>
                <a:gd name="T2" fmla="*/ 29 w 29"/>
                <a:gd name="T3" fmla="*/ 15 h 32"/>
                <a:gd name="T4" fmla="*/ 0 w 29"/>
                <a:gd name="T5" fmla="*/ 0 h 32"/>
                <a:gd name="T6" fmla="*/ 0 w 29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32">
                  <a:moveTo>
                    <a:pt x="0" y="32"/>
                  </a:moveTo>
                  <a:lnTo>
                    <a:pt x="29" y="15"/>
                  </a:lnTo>
                  <a:lnTo>
                    <a:pt x="0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30963" name="Picture 24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5" t="16757" r="23079" b="6357"/>
          <a:stretch>
            <a:fillRect/>
          </a:stretch>
        </p:blipFill>
        <p:spPr bwMode="auto">
          <a:xfrm>
            <a:off x="6505575" y="4819650"/>
            <a:ext cx="1362075" cy="6429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sy="50000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964" name="Picture 24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" t="18817" r="3484" b="6810"/>
          <a:stretch>
            <a:fillRect/>
          </a:stretch>
        </p:blipFill>
        <p:spPr bwMode="auto">
          <a:xfrm>
            <a:off x="4235450" y="4827588"/>
            <a:ext cx="1000125" cy="631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965" name="Rectangle 245"/>
          <p:cNvSpPr>
            <a:spLocks noChangeArrowheads="1"/>
          </p:cNvSpPr>
          <p:nvPr/>
        </p:nvSpPr>
        <p:spPr bwMode="auto">
          <a:xfrm>
            <a:off x="981075" y="5718175"/>
            <a:ext cx="7373938" cy="6318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rIns="182880" anchor="ctr"/>
          <a:lstStyle>
            <a:lvl1pPr marL="381000" indent="-381000">
              <a:defRPr sz="2800" b="1">
                <a:solidFill>
                  <a:schemeClr val="tx2"/>
                </a:solidFill>
                <a:latin typeface="Arial Unicode MS" pitchFamily="34" charset="-128"/>
              </a:defRPr>
            </a:lvl1pPr>
            <a:lvl2pPr marL="381000" indent="-381000">
              <a:defRPr sz="2800" b="1">
                <a:solidFill>
                  <a:schemeClr val="tx2"/>
                </a:solidFill>
                <a:latin typeface="Arial Unicode MS" pitchFamily="34" charset="-128"/>
              </a:defRPr>
            </a:lvl2pPr>
            <a:lvl3pPr marL="381000" indent="-381000">
              <a:defRPr sz="2800" b="1">
                <a:solidFill>
                  <a:schemeClr val="tx2"/>
                </a:solidFill>
                <a:latin typeface="Arial Unicode MS" pitchFamily="34" charset="-128"/>
              </a:defRPr>
            </a:lvl3pPr>
            <a:lvl4pPr marL="381000" indent="-381000">
              <a:defRPr sz="2800" b="1">
                <a:solidFill>
                  <a:schemeClr val="tx2"/>
                </a:solidFill>
                <a:latin typeface="Arial Unicode MS" pitchFamily="34" charset="-128"/>
              </a:defRPr>
            </a:lvl4pPr>
            <a:lvl5pPr marL="381000" indent="-381000">
              <a:defRPr sz="2800" b="1">
                <a:solidFill>
                  <a:schemeClr val="tx2"/>
                </a:solidFill>
                <a:latin typeface="Arial Unicode MS" pitchFamily="34" charset="-128"/>
              </a:defRPr>
            </a:lvl5pPr>
            <a:lvl6pPr marL="838200" indent="-381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 Unicode MS" pitchFamily="34" charset="-128"/>
              </a:defRPr>
            </a:lvl6pPr>
            <a:lvl7pPr marL="1295400" indent="-381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 Unicode MS" pitchFamily="34" charset="-128"/>
              </a:defRPr>
            </a:lvl7pPr>
            <a:lvl8pPr marL="1752600" indent="-381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 Unicode MS" pitchFamily="34" charset="-128"/>
              </a:defRPr>
            </a:lvl8pPr>
            <a:lvl9pPr marL="2209800" indent="-381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pPr>
              <a:buClrTx/>
              <a:buSzTx/>
            </a:pPr>
            <a:endParaRPr lang="en-US" altLang="en-US" sz="2000">
              <a:solidFill>
                <a:srgbClr val="FF0000"/>
              </a:solidFill>
            </a:endParaRPr>
          </a:p>
        </p:txBody>
      </p:sp>
      <p:sp>
        <p:nvSpPr>
          <p:cNvPr id="30966" name="AutoShape 246"/>
          <p:cNvSpPr>
            <a:spLocks noChangeArrowheads="1"/>
          </p:cNvSpPr>
          <p:nvPr/>
        </p:nvSpPr>
        <p:spPr bwMode="auto">
          <a:xfrm>
            <a:off x="5322888" y="4787900"/>
            <a:ext cx="1149350" cy="646113"/>
          </a:xfrm>
          <a:prstGeom prst="rightArrow">
            <a:avLst>
              <a:gd name="adj1" fmla="val 56269"/>
              <a:gd name="adj2" fmla="val 49075"/>
            </a:avLst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45720" tIns="46800" rIns="45720" bIns="46800" anchor="ctr"/>
          <a:lstStyle/>
          <a:p>
            <a:pPr algn="ctr">
              <a:buClrTx/>
              <a:buSzTx/>
              <a:buFontTx/>
              <a:buNone/>
            </a:pPr>
            <a:r>
              <a:rPr lang="en-US" altLang="en-US" sz="1600">
                <a:solidFill>
                  <a:schemeClr val="bg1"/>
                </a:solidFill>
                <a:latin typeface="Garamond" pitchFamily="18" charset="0"/>
              </a:rPr>
              <a:t>4</a:t>
            </a:r>
          </a:p>
        </p:txBody>
      </p:sp>
      <p:sp>
        <p:nvSpPr>
          <p:cNvPr id="30967" name="AutoShape 247"/>
          <p:cNvSpPr>
            <a:spLocks noChangeArrowheads="1"/>
          </p:cNvSpPr>
          <p:nvPr/>
        </p:nvSpPr>
        <p:spPr bwMode="auto">
          <a:xfrm>
            <a:off x="3073400" y="3552825"/>
            <a:ext cx="693738" cy="752475"/>
          </a:xfrm>
          <a:prstGeom prst="leftArrow">
            <a:avLst>
              <a:gd name="adj1" fmla="val 49787"/>
              <a:gd name="adj2" fmla="val 31579"/>
            </a:avLst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45720" tIns="46800" rIns="45720" bIns="46800" anchor="ctr"/>
          <a:lstStyle/>
          <a:p>
            <a:pPr algn="ctr">
              <a:buClrTx/>
              <a:buSzTx/>
              <a:buFontTx/>
              <a:buNone/>
            </a:pPr>
            <a:r>
              <a:rPr lang="en-US" altLang="en-US" sz="1600">
                <a:solidFill>
                  <a:schemeClr val="bg1"/>
                </a:solidFill>
                <a:latin typeface="Garamond" pitchFamily="18" charset="0"/>
              </a:rPr>
              <a:t>2</a:t>
            </a:r>
          </a:p>
        </p:txBody>
      </p:sp>
      <p:sp>
        <p:nvSpPr>
          <p:cNvPr id="30968" name="AutoShape 248"/>
          <p:cNvSpPr>
            <a:spLocks noChangeArrowheads="1"/>
          </p:cNvSpPr>
          <p:nvPr/>
        </p:nvSpPr>
        <p:spPr bwMode="auto">
          <a:xfrm>
            <a:off x="2843213" y="1549400"/>
            <a:ext cx="960437" cy="646113"/>
          </a:xfrm>
          <a:prstGeom prst="rightArrow">
            <a:avLst>
              <a:gd name="adj1" fmla="val 53806"/>
              <a:gd name="adj2" fmla="val 41236"/>
            </a:avLst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45720" tIns="46800" rIns="45720" bIns="46800" anchor="ctr"/>
          <a:lstStyle/>
          <a:p>
            <a:pPr algn="ctr">
              <a:buClrTx/>
              <a:buSzTx/>
              <a:buFontTx/>
              <a:buNone/>
            </a:pPr>
            <a:r>
              <a:rPr lang="en-US" altLang="en-US" sz="1600">
                <a:solidFill>
                  <a:schemeClr val="bg1"/>
                </a:solidFill>
                <a:latin typeface="Garamond" pitchFamily="18" charset="0"/>
              </a:rPr>
              <a:t>1</a:t>
            </a:r>
          </a:p>
        </p:txBody>
      </p:sp>
      <p:sp>
        <p:nvSpPr>
          <p:cNvPr id="30969" name="Text Box 249"/>
          <p:cNvSpPr txBox="1">
            <a:spLocks noChangeArrowheads="1"/>
          </p:cNvSpPr>
          <p:nvPr/>
        </p:nvSpPr>
        <p:spPr bwMode="auto">
          <a:xfrm>
            <a:off x="457200" y="6096000"/>
            <a:ext cx="8172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77825" indent="-377825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568325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25000"/>
              </a:spcBef>
              <a:buClr>
                <a:srgbClr val="FF0000"/>
              </a:buClr>
              <a:buSzTx/>
              <a:buFont typeface="Wingdings" pitchFamily="2" charset="2"/>
              <a:buChar char="è"/>
            </a:pPr>
            <a:r>
              <a:rPr lang="en-US" altLang="en-US" sz="2000" b="1">
                <a:solidFill>
                  <a:srgbClr val="FF0000"/>
                </a:solidFill>
                <a:latin typeface="Arial Unicode MS" pitchFamily="34" charset="-128"/>
              </a:rPr>
              <a:t>Die ITIL Prozess-Notation wird weithin akzeptiert und verstanden.</a:t>
            </a:r>
            <a:endParaRPr lang="de-DE" altLang="en-US" sz="2000" b="1">
              <a:solidFill>
                <a:srgbClr val="FF0000"/>
              </a:solidFill>
              <a:latin typeface="Arial Unicode MS" pitchFamily="34" charset="-128"/>
            </a:endParaRPr>
          </a:p>
        </p:txBody>
      </p:sp>
      <p:grpSp>
        <p:nvGrpSpPr>
          <p:cNvPr id="30970" name="Group 250"/>
          <p:cNvGrpSpPr>
            <a:grpSpLocks noChangeAspect="1"/>
          </p:cNvGrpSpPr>
          <p:nvPr/>
        </p:nvGrpSpPr>
        <p:grpSpPr bwMode="auto">
          <a:xfrm>
            <a:off x="7696200" y="152400"/>
            <a:ext cx="1146175" cy="1141413"/>
            <a:chOff x="3578" y="1038"/>
            <a:chExt cx="1453" cy="1448"/>
          </a:xfrm>
        </p:grpSpPr>
        <p:sp>
          <p:nvSpPr>
            <p:cNvPr id="30971" name="Freeform 251"/>
            <p:cNvSpPr>
              <a:spLocks noChangeAspect="1"/>
            </p:cNvSpPr>
            <p:nvPr/>
          </p:nvSpPr>
          <p:spPr bwMode="auto">
            <a:xfrm>
              <a:off x="4262" y="1038"/>
              <a:ext cx="395" cy="549"/>
            </a:xfrm>
            <a:custGeom>
              <a:avLst/>
              <a:gdLst>
                <a:gd name="T0" fmla="*/ 38 w 395"/>
                <a:gd name="T1" fmla="*/ 548 h 549"/>
                <a:gd name="T2" fmla="*/ 7 w 395"/>
                <a:gd name="T3" fmla="*/ 435 h 549"/>
                <a:gd name="T4" fmla="*/ 1 w 395"/>
                <a:gd name="T5" fmla="*/ 381 h 549"/>
                <a:gd name="T6" fmla="*/ 0 w 395"/>
                <a:gd name="T7" fmla="*/ 355 h 549"/>
                <a:gd name="T8" fmla="*/ 2 w 395"/>
                <a:gd name="T9" fmla="*/ 328 h 549"/>
                <a:gd name="T10" fmla="*/ 21 w 395"/>
                <a:gd name="T11" fmla="*/ 230 h 549"/>
                <a:gd name="T12" fmla="*/ 62 w 395"/>
                <a:gd name="T13" fmla="*/ 144 h 549"/>
                <a:gd name="T14" fmla="*/ 123 w 395"/>
                <a:gd name="T15" fmla="*/ 76 h 549"/>
                <a:gd name="T16" fmla="*/ 200 w 395"/>
                <a:gd name="T17" fmla="*/ 27 h 549"/>
                <a:gd name="T18" fmla="*/ 291 w 395"/>
                <a:gd name="T19" fmla="*/ 2 h 549"/>
                <a:gd name="T20" fmla="*/ 315 w 395"/>
                <a:gd name="T21" fmla="*/ 1 h 549"/>
                <a:gd name="T22" fmla="*/ 341 w 395"/>
                <a:gd name="T23" fmla="*/ 0 h 549"/>
                <a:gd name="T24" fmla="*/ 394 w 395"/>
                <a:gd name="T25" fmla="*/ 6 h 549"/>
                <a:gd name="T26" fmla="*/ 370 w 395"/>
                <a:gd name="T27" fmla="*/ 6 h 549"/>
                <a:gd name="T28" fmla="*/ 346 w 395"/>
                <a:gd name="T29" fmla="*/ 8 h 549"/>
                <a:gd name="T30" fmla="*/ 299 w 395"/>
                <a:gd name="T31" fmla="*/ 15 h 549"/>
                <a:gd name="T32" fmla="*/ 213 w 395"/>
                <a:gd name="T33" fmla="*/ 49 h 549"/>
                <a:gd name="T34" fmla="*/ 140 w 395"/>
                <a:gd name="T35" fmla="*/ 101 h 549"/>
                <a:gd name="T36" fmla="*/ 79 w 395"/>
                <a:gd name="T37" fmla="*/ 172 h 549"/>
                <a:gd name="T38" fmla="*/ 37 w 395"/>
                <a:gd name="T39" fmla="*/ 254 h 549"/>
                <a:gd name="T40" fmla="*/ 14 w 395"/>
                <a:gd name="T41" fmla="*/ 347 h 549"/>
                <a:gd name="T42" fmla="*/ 11 w 395"/>
                <a:gd name="T43" fmla="*/ 396 h 549"/>
                <a:gd name="T44" fmla="*/ 11 w 395"/>
                <a:gd name="T45" fmla="*/ 420 h 549"/>
                <a:gd name="T46" fmla="*/ 14 w 395"/>
                <a:gd name="T47" fmla="*/ 446 h 549"/>
                <a:gd name="T48" fmla="*/ 38 w 395"/>
                <a:gd name="T49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5" h="549">
                  <a:moveTo>
                    <a:pt x="38" y="548"/>
                  </a:moveTo>
                  <a:lnTo>
                    <a:pt x="7" y="435"/>
                  </a:lnTo>
                  <a:lnTo>
                    <a:pt x="1" y="381"/>
                  </a:lnTo>
                  <a:lnTo>
                    <a:pt x="0" y="355"/>
                  </a:lnTo>
                  <a:lnTo>
                    <a:pt x="2" y="328"/>
                  </a:lnTo>
                  <a:lnTo>
                    <a:pt x="21" y="230"/>
                  </a:lnTo>
                  <a:lnTo>
                    <a:pt x="62" y="144"/>
                  </a:lnTo>
                  <a:lnTo>
                    <a:pt x="123" y="76"/>
                  </a:lnTo>
                  <a:lnTo>
                    <a:pt x="200" y="27"/>
                  </a:lnTo>
                  <a:lnTo>
                    <a:pt x="291" y="2"/>
                  </a:lnTo>
                  <a:lnTo>
                    <a:pt x="315" y="1"/>
                  </a:lnTo>
                  <a:lnTo>
                    <a:pt x="341" y="0"/>
                  </a:lnTo>
                  <a:lnTo>
                    <a:pt x="394" y="6"/>
                  </a:lnTo>
                  <a:lnTo>
                    <a:pt x="370" y="6"/>
                  </a:lnTo>
                  <a:lnTo>
                    <a:pt x="346" y="8"/>
                  </a:lnTo>
                  <a:lnTo>
                    <a:pt x="299" y="15"/>
                  </a:lnTo>
                  <a:lnTo>
                    <a:pt x="213" y="49"/>
                  </a:lnTo>
                  <a:lnTo>
                    <a:pt x="140" y="101"/>
                  </a:lnTo>
                  <a:lnTo>
                    <a:pt x="79" y="172"/>
                  </a:lnTo>
                  <a:lnTo>
                    <a:pt x="37" y="254"/>
                  </a:lnTo>
                  <a:lnTo>
                    <a:pt x="14" y="347"/>
                  </a:lnTo>
                  <a:lnTo>
                    <a:pt x="11" y="396"/>
                  </a:lnTo>
                  <a:lnTo>
                    <a:pt x="11" y="420"/>
                  </a:lnTo>
                  <a:lnTo>
                    <a:pt x="14" y="446"/>
                  </a:lnTo>
                  <a:lnTo>
                    <a:pt x="38" y="548"/>
                  </a:lnTo>
                </a:path>
              </a:pathLst>
            </a:custGeom>
            <a:solidFill>
              <a:srgbClr val="5F5F5F"/>
            </a:solidFill>
            <a:ln w="12700" cap="rnd" cmpd="sng">
              <a:solidFill>
                <a:srgbClr val="A2A2A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72" name="Freeform 252"/>
            <p:cNvSpPr>
              <a:spLocks noChangeAspect="1"/>
            </p:cNvSpPr>
            <p:nvPr/>
          </p:nvSpPr>
          <p:spPr bwMode="auto">
            <a:xfrm>
              <a:off x="4319" y="1063"/>
              <a:ext cx="712" cy="801"/>
            </a:xfrm>
            <a:custGeom>
              <a:avLst/>
              <a:gdLst>
                <a:gd name="T0" fmla="*/ 0 w 712"/>
                <a:gd name="T1" fmla="*/ 567 h 801"/>
                <a:gd name="T2" fmla="*/ 54 w 712"/>
                <a:gd name="T3" fmla="*/ 658 h 801"/>
                <a:gd name="T4" fmla="*/ 126 w 712"/>
                <a:gd name="T5" fmla="*/ 727 h 801"/>
                <a:gd name="T6" fmla="*/ 212 w 712"/>
                <a:gd name="T7" fmla="*/ 773 h 801"/>
                <a:gd name="T8" fmla="*/ 305 w 712"/>
                <a:gd name="T9" fmla="*/ 798 h 801"/>
                <a:gd name="T10" fmla="*/ 352 w 712"/>
                <a:gd name="T11" fmla="*/ 800 h 801"/>
                <a:gd name="T12" fmla="*/ 375 w 712"/>
                <a:gd name="T13" fmla="*/ 800 h 801"/>
                <a:gd name="T14" fmla="*/ 399 w 712"/>
                <a:gd name="T15" fmla="*/ 798 h 801"/>
                <a:gd name="T16" fmla="*/ 490 w 712"/>
                <a:gd name="T17" fmla="*/ 774 h 801"/>
                <a:gd name="T18" fmla="*/ 570 w 712"/>
                <a:gd name="T19" fmla="*/ 727 h 801"/>
                <a:gd name="T20" fmla="*/ 636 w 712"/>
                <a:gd name="T21" fmla="*/ 652 h 801"/>
                <a:gd name="T22" fmla="*/ 683 w 712"/>
                <a:gd name="T23" fmla="*/ 559 h 801"/>
                <a:gd name="T24" fmla="*/ 707 w 712"/>
                <a:gd name="T25" fmla="*/ 461 h 801"/>
                <a:gd name="T26" fmla="*/ 711 w 712"/>
                <a:gd name="T27" fmla="*/ 412 h 801"/>
                <a:gd name="T28" fmla="*/ 711 w 712"/>
                <a:gd name="T29" fmla="*/ 388 h 801"/>
                <a:gd name="T30" fmla="*/ 710 w 712"/>
                <a:gd name="T31" fmla="*/ 362 h 801"/>
                <a:gd name="T32" fmla="*/ 690 w 712"/>
                <a:gd name="T33" fmla="*/ 266 h 801"/>
                <a:gd name="T34" fmla="*/ 652 w 712"/>
                <a:gd name="T35" fmla="*/ 179 h 801"/>
                <a:gd name="T36" fmla="*/ 595 w 712"/>
                <a:gd name="T37" fmla="*/ 103 h 801"/>
                <a:gd name="T38" fmla="*/ 521 w 712"/>
                <a:gd name="T39" fmla="*/ 42 h 801"/>
                <a:gd name="T40" fmla="*/ 430 w 712"/>
                <a:gd name="T41" fmla="*/ 0 h 801"/>
                <a:gd name="T42" fmla="*/ 509 w 712"/>
                <a:gd name="T43" fmla="*/ 45 h 801"/>
                <a:gd name="T44" fmla="*/ 574 w 712"/>
                <a:gd name="T45" fmla="*/ 106 h 801"/>
                <a:gd name="T46" fmla="*/ 622 w 712"/>
                <a:gd name="T47" fmla="*/ 180 h 801"/>
                <a:gd name="T48" fmla="*/ 652 w 712"/>
                <a:gd name="T49" fmla="*/ 263 h 801"/>
                <a:gd name="T50" fmla="*/ 663 w 712"/>
                <a:gd name="T51" fmla="*/ 352 h 801"/>
                <a:gd name="T52" fmla="*/ 663 w 712"/>
                <a:gd name="T53" fmla="*/ 374 h 801"/>
                <a:gd name="T54" fmla="*/ 662 w 712"/>
                <a:gd name="T55" fmla="*/ 397 h 801"/>
                <a:gd name="T56" fmla="*/ 656 w 712"/>
                <a:gd name="T57" fmla="*/ 442 h 801"/>
                <a:gd name="T58" fmla="*/ 628 w 712"/>
                <a:gd name="T59" fmla="*/ 530 h 801"/>
                <a:gd name="T60" fmla="*/ 578 w 712"/>
                <a:gd name="T61" fmla="*/ 613 h 801"/>
                <a:gd name="T62" fmla="*/ 512 w 712"/>
                <a:gd name="T63" fmla="*/ 682 h 801"/>
                <a:gd name="T64" fmla="*/ 437 w 712"/>
                <a:gd name="T65" fmla="*/ 729 h 801"/>
                <a:gd name="T66" fmla="*/ 358 w 712"/>
                <a:gd name="T67" fmla="*/ 754 h 801"/>
                <a:gd name="T68" fmla="*/ 317 w 712"/>
                <a:gd name="T69" fmla="*/ 759 h 801"/>
                <a:gd name="T70" fmla="*/ 297 w 712"/>
                <a:gd name="T71" fmla="*/ 760 h 801"/>
                <a:gd name="T72" fmla="*/ 275 w 712"/>
                <a:gd name="T73" fmla="*/ 759 h 801"/>
                <a:gd name="T74" fmla="*/ 196 w 712"/>
                <a:gd name="T75" fmla="*/ 742 h 801"/>
                <a:gd name="T76" fmla="*/ 120 w 712"/>
                <a:gd name="T77" fmla="*/ 704 h 801"/>
                <a:gd name="T78" fmla="*/ 54 w 712"/>
                <a:gd name="T79" fmla="*/ 646 h 801"/>
                <a:gd name="T80" fmla="*/ 0 w 712"/>
                <a:gd name="T81" fmla="*/ 567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12" h="801">
                  <a:moveTo>
                    <a:pt x="0" y="567"/>
                  </a:moveTo>
                  <a:lnTo>
                    <a:pt x="54" y="658"/>
                  </a:lnTo>
                  <a:lnTo>
                    <a:pt x="126" y="727"/>
                  </a:lnTo>
                  <a:lnTo>
                    <a:pt x="212" y="773"/>
                  </a:lnTo>
                  <a:lnTo>
                    <a:pt x="305" y="798"/>
                  </a:lnTo>
                  <a:lnTo>
                    <a:pt x="352" y="800"/>
                  </a:lnTo>
                  <a:lnTo>
                    <a:pt x="375" y="800"/>
                  </a:lnTo>
                  <a:lnTo>
                    <a:pt x="399" y="798"/>
                  </a:lnTo>
                  <a:lnTo>
                    <a:pt x="490" y="774"/>
                  </a:lnTo>
                  <a:lnTo>
                    <a:pt x="570" y="727"/>
                  </a:lnTo>
                  <a:lnTo>
                    <a:pt x="636" y="652"/>
                  </a:lnTo>
                  <a:lnTo>
                    <a:pt x="683" y="559"/>
                  </a:lnTo>
                  <a:lnTo>
                    <a:pt x="707" y="461"/>
                  </a:lnTo>
                  <a:lnTo>
                    <a:pt x="711" y="412"/>
                  </a:lnTo>
                  <a:lnTo>
                    <a:pt x="711" y="388"/>
                  </a:lnTo>
                  <a:lnTo>
                    <a:pt x="710" y="362"/>
                  </a:lnTo>
                  <a:lnTo>
                    <a:pt x="690" y="266"/>
                  </a:lnTo>
                  <a:lnTo>
                    <a:pt x="652" y="179"/>
                  </a:lnTo>
                  <a:lnTo>
                    <a:pt x="595" y="103"/>
                  </a:lnTo>
                  <a:lnTo>
                    <a:pt x="521" y="42"/>
                  </a:lnTo>
                  <a:lnTo>
                    <a:pt x="430" y="0"/>
                  </a:lnTo>
                  <a:lnTo>
                    <a:pt x="509" y="45"/>
                  </a:lnTo>
                  <a:lnTo>
                    <a:pt x="574" y="106"/>
                  </a:lnTo>
                  <a:lnTo>
                    <a:pt x="622" y="180"/>
                  </a:lnTo>
                  <a:lnTo>
                    <a:pt x="652" y="263"/>
                  </a:lnTo>
                  <a:lnTo>
                    <a:pt x="663" y="352"/>
                  </a:lnTo>
                  <a:lnTo>
                    <a:pt x="663" y="374"/>
                  </a:lnTo>
                  <a:lnTo>
                    <a:pt x="662" y="397"/>
                  </a:lnTo>
                  <a:lnTo>
                    <a:pt x="656" y="442"/>
                  </a:lnTo>
                  <a:lnTo>
                    <a:pt x="628" y="530"/>
                  </a:lnTo>
                  <a:lnTo>
                    <a:pt x="578" y="613"/>
                  </a:lnTo>
                  <a:lnTo>
                    <a:pt x="512" y="682"/>
                  </a:lnTo>
                  <a:lnTo>
                    <a:pt x="437" y="729"/>
                  </a:lnTo>
                  <a:lnTo>
                    <a:pt x="358" y="754"/>
                  </a:lnTo>
                  <a:lnTo>
                    <a:pt x="317" y="759"/>
                  </a:lnTo>
                  <a:lnTo>
                    <a:pt x="297" y="760"/>
                  </a:lnTo>
                  <a:lnTo>
                    <a:pt x="275" y="759"/>
                  </a:lnTo>
                  <a:lnTo>
                    <a:pt x="196" y="742"/>
                  </a:lnTo>
                  <a:lnTo>
                    <a:pt x="120" y="704"/>
                  </a:lnTo>
                  <a:lnTo>
                    <a:pt x="54" y="646"/>
                  </a:lnTo>
                  <a:lnTo>
                    <a:pt x="0" y="567"/>
                  </a:lnTo>
                </a:path>
              </a:pathLst>
            </a:custGeom>
            <a:solidFill>
              <a:srgbClr val="5F5F5F"/>
            </a:solidFill>
            <a:ln w="12700" cap="rnd" cmpd="sng">
              <a:solidFill>
                <a:srgbClr val="A2A2A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73" name="Freeform 253"/>
            <p:cNvSpPr>
              <a:spLocks noChangeAspect="1"/>
            </p:cNvSpPr>
            <p:nvPr/>
          </p:nvSpPr>
          <p:spPr bwMode="auto">
            <a:xfrm>
              <a:off x="4270" y="1046"/>
              <a:ext cx="712" cy="775"/>
            </a:xfrm>
            <a:custGeom>
              <a:avLst/>
              <a:gdLst>
                <a:gd name="T0" fmla="*/ 0 w 712"/>
                <a:gd name="T1" fmla="*/ 390 h 775"/>
                <a:gd name="T2" fmla="*/ 14 w 712"/>
                <a:gd name="T3" fmla="*/ 299 h 775"/>
                <a:gd name="T4" fmla="*/ 41 w 712"/>
                <a:gd name="T5" fmla="*/ 220 h 775"/>
                <a:gd name="T6" fmla="*/ 78 w 712"/>
                <a:gd name="T7" fmla="*/ 153 h 775"/>
                <a:gd name="T8" fmla="*/ 125 w 712"/>
                <a:gd name="T9" fmla="*/ 97 h 775"/>
                <a:gd name="T10" fmla="*/ 179 w 712"/>
                <a:gd name="T11" fmla="*/ 55 h 775"/>
                <a:gd name="T12" fmla="*/ 238 w 712"/>
                <a:gd name="T13" fmla="*/ 25 h 775"/>
                <a:gd name="T14" fmla="*/ 300 w 712"/>
                <a:gd name="T15" fmla="*/ 6 h 775"/>
                <a:gd name="T16" fmla="*/ 365 w 712"/>
                <a:gd name="T17" fmla="*/ 0 h 775"/>
                <a:gd name="T18" fmla="*/ 397 w 712"/>
                <a:gd name="T19" fmla="*/ 1 h 775"/>
                <a:gd name="T20" fmla="*/ 429 w 712"/>
                <a:gd name="T21" fmla="*/ 5 h 775"/>
                <a:gd name="T22" fmla="*/ 490 w 712"/>
                <a:gd name="T23" fmla="*/ 24 h 775"/>
                <a:gd name="T24" fmla="*/ 547 w 712"/>
                <a:gd name="T25" fmla="*/ 54 h 775"/>
                <a:gd name="T26" fmla="*/ 600 w 712"/>
                <a:gd name="T27" fmla="*/ 97 h 775"/>
                <a:gd name="T28" fmla="*/ 644 w 712"/>
                <a:gd name="T29" fmla="*/ 152 h 775"/>
                <a:gd name="T30" fmla="*/ 678 w 712"/>
                <a:gd name="T31" fmla="*/ 220 h 775"/>
                <a:gd name="T32" fmla="*/ 701 w 712"/>
                <a:gd name="T33" fmla="*/ 298 h 775"/>
                <a:gd name="T34" fmla="*/ 711 w 712"/>
                <a:gd name="T35" fmla="*/ 390 h 775"/>
                <a:gd name="T36" fmla="*/ 698 w 712"/>
                <a:gd name="T37" fmla="*/ 480 h 775"/>
                <a:gd name="T38" fmla="*/ 672 w 712"/>
                <a:gd name="T39" fmla="*/ 557 h 775"/>
                <a:gd name="T40" fmla="*/ 635 w 712"/>
                <a:gd name="T41" fmla="*/ 623 h 775"/>
                <a:gd name="T42" fmla="*/ 589 w 712"/>
                <a:gd name="T43" fmla="*/ 677 h 775"/>
                <a:gd name="T44" fmla="*/ 536 w 712"/>
                <a:gd name="T45" fmla="*/ 719 h 775"/>
                <a:gd name="T46" fmla="*/ 478 w 712"/>
                <a:gd name="T47" fmla="*/ 749 h 775"/>
                <a:gd name="T48" fmla="*/ 415 w 712"/>
                <a:gd name="T49" fmla="*/ 767 h 775"/>
                <a:gd name="T50" fmla="*/ 351 w 712"/>
                <a:gd name="T51" fmla="*/ 774 h 775"/>
                <a:gd name="T52" fmla="*/ 226 w 712"/>
                <a:gd name="T53" fmla="*/ 752 h 775"/>
                <a:gd name="T54" fmla="*/ 169 w 712"/>
                <a:gd name="T55" fmla="*/ 722 h 775"/>
                <a:gd name="T56" fmla="*/ 116 w 712"/>
                <a:gd name="T57" fmla="*/ 680 h 775"/>
                <a:gd name="T58" fmla="*/ 72 w 712"/>
                <a:gd name="T59" fmla="*/ 626 h 775"/>
                <a:gd name="T60" fmla="*/ 36 w 712"/>
                <a:gd name="T61" fmla="*/ 560 h 775"/>
                <a:gd name="T62" fmla="*/ 12 w 712"/>
                <a:gd name="T63" fmla="*/ 482 h 775"/>
                <a:gd name="T64" fmla="*/ 0 w 712"/>
                <a:gd name="T65" fmla="*/ 390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2" h="775">
                  <a:moveTo>
                    <a:pt x="0" y="390"/>
                  </a:moveTo>
                  <a:lnTo>
                    <a:pt x="14" y="299"/>
                  </a:lnTo>
                  <a:lnTo>
                    <a:pt x="41" y="220"/>
                  </a:lnTo>
                  <a:lnTo>
                    <a:pt x="78" y="153"/>
                  </a:lnTo>
                  <a:lnTo>
                    <a:pt x="125" y="97"/>
                  </a:lnTo>
                  <a:lnTo>
                    <a:pt x="179" y="55"/>
                  </a:lnTo>
                  <a:lnTo>
                    <a:pt x="238" y="25"/>
                  </a:lnTo>
                  <a:lnTo>
                    <a:pt x="300" y="6"/>
                  </a:lnTo>
                  <a:lnTo>
                    <a:pt x="365" y="0"/>
                  </a:lnTo>
                  <a:lnTo>
                    <a:pt x="397" y="1"/>
                  </a:lnTo>
                  <a:lnTo>
                    <a:pt x="429" y="5"/>
                  </a:lnTo>
                  <a:lnTo>
                    <a:pt x="490" y="24"/>
                  </a:lnTo>
                  <a:lnTo>
                    <a:pt x="547" y="54"/>
                  </a:lnTo>
                  <a:lnTo>
                    <a:pt x="600" y="97"/>
                  </a:lnTo>
                  <a:lnTo>
                    <a:pt x="644" y="152"/>
                  </a:lnTo>
                  <a:lnTo>
                    <a:pt x="678" y="220"/>
                  </a:lnTo>
                  <a:lnTo>
                    <a:pt x="701" y="298"/>
                  </a:lnTo>
                  <a:lnTo>
                    <a:pt x="711" y="390"/>
                  </a:lnTo>
                  <a:lnTo>
                    <a:pt x="698" y="480"/>
                  </a:lnTo>
                  <a:lnTo>
                    <a:pt x="672" y="557"/>
                  </a:lnTo>
                  <a:lnTo>
                    <a:pt x="635" y="623"/>
                  </a:lnTo>
                  <a:lnTo>
                    <a:pt x="589" y="677"/>
                  </a:lnTo>
                  <a:lnTo>
                    <a:pt x="536" y="719"/>
                  </a:lnTo>
                  <a:lnTo>
                    <a:pt x="478" y="749"/>
                  </a:lnTo>
                  <a:lnTo>
                    <a:pt x="415" y="767"/>
                  </a:lnTo>
                  <a:lnTo>
                    <a:pt x="351" y="774"/>
                  </a:lnTo>
                  <a:lnTo>
                    <a:pt x="226" y="752"/>
                  </a:lnTo>
                  <a:lnTo>
                    <a:pt x="169" y="722"/>
                  </a:lnTo>
                  <a:lnTo>
                    <a:pt x="116" y="680"/>
                  </a:lnTo>
                  <a:lnTo>
                    <a:pt x="72" y="626"/>
                  </a:lnTo>
                  <a:lnTo>
                    <a:pt x="36" y="560"/>
                  </a:lnTo>
                  <a:lnTo>
                    <a:pt x="12" y="482"/>
                  </a:lnTo>
                  <a:lnTo>
                    <a:pt x="0" y="390"/>
                  </a:lnTo>
                </a:path>
              </a:pathLst>
            </a:custGeom>
            <a:noFill/>
            <a:ln w="12700" cap="rnd" cmpd="sng">
              <a:solidFill>
                <a:srgbClr val="72727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74" name="Freeform 254"/>
            <p:cNvSpPr>
              <a:spLocks noChangeAspect="1"/>
            </p:cNvSpPr>
            <p:nvPr/>
          </p:nvSpPr>
          <p:spPr bwMode="auto">
            <a:xfrm>
              <a:off x="3623" y="1758"/>
              <a:ext cx="693" cy="728"/>
            </a:xfrm>
            <a:custGeom>
              <a:avLst/>
              <a:gdLst>
                <a:gd name="T0" fmla="*/ 578 w 693"/>
                <a:gd name="T1" fmla="*/ 91 h 728"/>
                <a:gd name="T2" fmla="*/ 605 w 693"/>
                <a:gd name="T3" fmla="*/ 63 h 728"/>
                <a:gd name="T4" fmla="*/ 622 w 693"/>
                <a:gd name="T5" fmla="*/ 30 h 728"/>
                <a:gd name="T6" fmla="*/ 621 w 693"/>
                <a:gd name="T7" fmla="*/ 13 h 728"/>
                <a:gd name="T8" fmla="*/ 612 w 693"/>
                <a:gd name="T9" fmla="*/ 0 h 728"/>
                <a:gd name="T10" fmla="*/ 657 w 693"/>
                <a:gd name="T11" fmla="*/ 44 h 728"/>
                <a:gd name="T12" fmla="*/ 692 w 693"/>
                <a:gd name="T13" fmla="*/ 100 h 728"/>
                <a:gd name="T14" fmla="*/ 671 w 693"/>
                <a:gd name="T15" fmla="*/ 125 h 728"/>
                <a:gd name="T16" fmla="*/ 42 w 693"/>
                <a:gd name="T17" fmla="*/ 727 h 728"/>
                <a:gd name="T18" fmla="*/ 44 w 693"/>
                <a:gd name="T19" fmla="*/ 710 h 728"/>
                <a:gd name="T20" fmla="*/ 35 w 693"/>
                <a:gd name="T21" fmla="*/ 687 h 728"/>
                <a:gd name="T22" fmla="*/ 0 w 693"/>
                <a:gd name="T23" fmla="*/ 636 h 728"/>
                <a:gd name="T24" fmla="*/ 578 w 693"/>
                <a:gd name="T25" fmla="*/ 91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3" h="728">
                  <a:moveTo>
                    <a:pt x="578" y="91"/>
                  </a:moveTo>
                  <a:lnTo>
                    <a:pt x="605" y="63"/>
                  </a:lnTo>
                  <a:lnTo>
                    <a:pt x="622" y="30"/>
                  </a:lnTo>
                  <a:lnTo>
                    <a:pt x="621" y="13"/>
                  </a:lnTo>
                  <a:lnTo>
                    <a:pt x="612" y="0"/>
                  </a:lnTo>
                  <a:lnTo>
                    <a:pt x="657" y="44"/>
                  </a:lnTo>
                  <a:lnTo>
                    <a:pt x="692" y="100"/>
                  </a:lnTo>
                  <a:lnTo>
                    <a:pt x="671" y="125"/>
                  </a:lnTo>
                  <a:lnTo>
                    <a:pt x="42" y="727"/>
                  </a:lnTo>
                  <a:lnTo>
                    <a:pt x="44" y="710"/>
                  </a:lnTo>
                  <a:lnTo>
                    <a:pt x="35" y="687"/>
                  </a:lnTo>
                  <a:lnTo>
                    <a:pt x="0" y="636"/>
                  </a:lnTo>
                  <a:lnTo>
                    <a:pt x="578" y="9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8F8F8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75" name="Freeform 255"/>
            <p:cNvSpPr>
              <a:spLocks noChangeAspect="1"/>
            </p:cNvSpPr>
            <p:nvPr/>
          </p:nvSpPr>
          <p:spPr bwMode="auto">
            <a:xfrm>
              <a:off x="3579" y="1758"/>
              <a:ext cx="667" cy="635"/>
            </a:xfrm>
            <a:custGeom>
              <a:avLst/>
              <a:gdLst>
                <a:gd name="T0" fmla="*/ 622 w 667"/>
                <a:gd name="T1" fmla="*/ 91 h 635"/>
                <a:gd name="T2" fmla="*/ 649 w 667"/>
                <a:gd name="T3" fmla="*/ 63 h 635"/>
                <a:gd name="T4" fmla="*/ 666 w 667"/>
                <a:gd name="T5" fmla="*/ 30 h 635"/>
                <a:gd name="T6" fmla="*/ 665 w 667"/>
                <a:gd name="T7" fmla="*/ 13 h 635"/>
                <a:gd name="T8" fmla="*/ 656 w 667"/>
                <a:gd name="T9" fmla="*/ 0 h 635"/>
                <a:gd name="T10" fmla="*/ 645 w 667"/>
                <a:gd name="T11" fmla="*/ 1 h 635"/>
                <a:gd name="T12" fmla="*/ 637 w 667"/>
                <a:gd name="T13" fmla="*/ 7 h 635"/>
                <a:gd name="T14" fmla="*/ 0 w 667"/>
                <a:gd name="T15" fmla="*/ 601 h 635"/>
                <a:gd name="T16" fmla="*/ 15 w 667"/>
                <a:gd name="T17" fmla="*/ 608 h 635"/>
                <a:gd name="T18" fmla="*/ 44 w 667"/>
                <a:gd name="T19" fmla="*/ 634 h 635"/>
                <a:gd name="T20" fmla="*/ 622 w 667"/>
                <a:gd name="T21" fmla="*/ 91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7" h="635">
                  <a:moveTo>
                    <a:pt x="622" y="91"/>
                  </a:moveTo>
                  <a:lnTo>
                    <a:pt x="649" y="63"/>
                  </a:lnTo>
                  <a:lnTo>
                    <a:pt x="666" y="30"/>
                  </a:lnTo>
                  <a:lnTo>
                    <a:pt x="665" y="13"/>
                  </a:lnTo>
                  <a:lnTo>
                    <a:pt x="656" y="0"/>
                  </a:lnTo>
                  <a:lnTo>
                    <a:pt x="645" y="1"/>
                  </a:lnTo>
                  <a:lnTo>
                    <a:pt x="637" y="7"/>
                  </a:lnTo>
                  <a:lnTo>
                    <a:pt x="0" y="601"/>
                  </a:lnTo>
                  <a:lnTo>
                    <a:pt x="15" y="608"/>
                  </a:lnTo>
                  <a:lnTo>
                    <a:pt x="44" y="634"/>
                  </a:lnTo>
                  <a:lnTo>
                    <a:pt x="622" y="9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76" name="Freeform 256"/>
            <p:cNvSpPr>
              <a:spLocks noChangeAspect="1"/>
            </p:cNvSpPr>
            <p:nvPr/>
          </p:nvSpPr>
          <p:spPr bwMode="auto">
            <a:xfrm>
              <a:off x="3578" y="2359"/>
              <a:ext cx="93" cy="125"/>
            </a:xfrm>
            <a:custGeom>
              <a:avLst/>
              <a:gdLst>
                <a:gd name="T0" fmla="*/ 58 w 93"/>
                <a:gd name="T1" fmla="*/ 46 h 125"/>
                <a:gd name="T2" fmla="*/ 23 w 93"/>
                <a:gd name="T3" fmla="*/ 8 h 125"/>
                <a:gd name="T4" fmla="*/ 10 w 93"/>
                <a:gd name="T5" fmla="*/ 0 h 125"/>
                <a:gd name="T6" fmla="*/ 1 w 93"/>
                <a:gd name="T7" fmla="*/ 0 h 125"/>
                <a:gd name="T8" fmla="*/ 0 w 93"/>
                <a:gd name="T9" fmla="*/ 11 h 125"/>
                <a:gd name="T10" fmla="*/ 6 w 93"/>
                <a:gd name="T11" fmla="*/ 31 h 125"/>
                <a:gd name="T12" fmla="*/ 33 w 93"/>
                <a:gd name="T13" fmla="*/ 78 h 125"/>
                <a:gd name="T14" fmla="*/ 68 w 93"/>
                <a:gd name="T15" fmla="*/ 115 h 125"/>
                <a:gd name="T16" fmla="*/ 82 w 93"/>
                <a:gd name="T17" fmla="*/ 124 h 125"/>
                <a:gd name="T18" fmla="*/ 91 w 93"/>
                <a:gd name="T19" fmla="*/ 123 h 125"/>
                <a:gd name="T20" fmla="*/ 92 w 93"/>
                <a:gd name="T21" fmla="*/ 113 h 125"/>
                <a:gd name="T22" fmla="*/ 86 w 93"/>
                <a:gd name="T23" fmla="*/ 93 h 125"/>
                <a:gd name="T24" fmla="*/ 58 w 93"/>
                <a:gd name="T25" fmla="*/ 4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25">
                  <a:moveTo>
                    <a:pt x="58" y="46"/>
                  </a:moveTo>
                  <a:lnTo>
                    <a:pt x="23" y="8"/>
                  </a:lnTo>
                  <a:lnTo>
                    <a:pt x="10" y="0"/>
                  </a:lnTo>
                  <a:lnTo>
                    <a:pt x="1" y="0"/>
                  </a:lnTo>
                  <a:lnTo>
                    <a:pt x="0" y="11"/>
                  </a:lnTo>
                  <a:lnTo>
                    <a:pt x="6" y="31"/>
                  </a:lnTo>
                  <a:lnTo>
                    <a:pt x="33" y="78"/>
                  </a:lnTo>
                  <a:lnTo>
                    <a:pt x="68" y="115"/>
                  </a:lnTo>
                  <a:lnTo>
                    <a:pt x="82" y="124"/>
                  </a:lnTo>
                  <a:lnTo>
                    <a:pt x="91" y="123"/>
                  </a:lnTo>
                  <a:lnTo>
                    <a:pt x="92" y="113"/>
                  </a:lnTo>
                  <a:lnTo>
                    <a:pt x="86" y="93"/>
                  </a:lnTo>
                  <a:lnTo>
                    <a:pt x="58" y="46"/>
                  </a:lnTo>
                </a:path>
              </a:pathLst>
            </a:custGeom>
            <a:solidFill>
              <a:srgbClr val="5F5F5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77" name="Line 257"/>
            <p:cNvSpPr>
              <a:spLocks noChangeAspect="1" noChangeShapeType="1"/>
            </p:cNvSpPr>
            <p:nvPr/>
          </p:nvSpPr>
          <p:spPr bwMode="auto">
            <a:xfrm flipH="1">
              <a:off x="3621" y="1883"/>
              <a:ext cx="548" cy="50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978" name="Line 258"/>
            <p:cNvSpPr>
              <a:spLocks noChangeAspect="1" noChangeShapeType="1"/>
            </p:cNvSpPr>
            <p:nvPr/>
          </p:nvSpPr>
          <p:spPr bwMode="auto">
            <a:xfrm flipH="1">
              <a:off x="3661" y="1848"/>
              <a:ext cx="649" cy="610"/>
            </a:xfrm>
            <a:prstGeom prst="line">
              <a:avLst/>
            </a:prstGeom>
            <a:noFill/>
            <a:ln w="12700">
              <a:solidFill>
                <a:srgbClr val="D2D2D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979" name="Freeform 259"/>
            <p:cNvSpPr>
              <a:spLocks noChangeAspect="1"/>
            </p:cNvSpPr>
            <p:nvPr/>
          </p:nvSpPr>
          <p:spPr bwMode="auto">
            <a:xfrm>
              <a:off x="4234" y="1704"/>
              <a:ext cx="151" cy="155"/>
            </a:xfrm>
            <a:custGeom>
              <a:avLst/>
              <a:gdLst>
                <a:gd name="T0" fmla="*/ 150 w 151"/>
                <a:gd name="T1" fmla="*/ 30 h 155"/>
                <a:gd name="T2" fmla="*/ 124 w 151"/>
                <a:gd name="T3" fmla="*/ 56 h 155"/>
                <a:gd name="T4" fmla="*/ 108 w 151"/>
                <a:gd name="T5" fmla="*/ 77 h 155"/>
                <a:gd name="T6" fmla="*/ 95 w 151"/>
                <a:gd name="T7" fmla="*/ 91 h 155"/>
                <a:gd name="T8" fmla="*/ 87 w 151"/>
                <a:gd name="T9" fmla="*/ 110 h 155"/>
                <a:gd name="T10" fmla="*/ 83 w 151"/>
                <a:gd name="T11" fmla="*/ 140 h 155"/>
                <a:gd name="T12" fmla="*/ 83 w 151"/>
                <a:gd name="T13" fmla="*/ 147 h 155"/>
                <a:gd name="T14" fmla="*/ 81 w 151"/>
                <a:gd name="T15" fmla="*/ 154 h 155"/>
                <a:gd name="T16" fmla="*/ 34 w 151"/>
                <a:gd name="T17" fmla="*/ 84 h 155"/>
                <a:gd name="T18" fmla="*/ 0 w 151"/>
                <a:gd name="T19" fmla="*/ 54 h 155"/>
                <a:gd name="T20" fmla="*/ 7 w 151"/>
                <a:gd name="T21" fmla="*/ 51 h 155"/>
                <a:gd name="T22" fmla="*/ 21 w 151"/>
                <a:gd name="T23" fmla="*/ 54 h 155"/>
                <a:gd name="T24" fmla="*/ 41 w 151"/>
                <a:gd name="T25" fmla="*/ 51 h 155"/>
                <a:gd name="T26" fmla="*/ 60 w 151"/>
                <a:gd name="T27" fmla="*/ 44 h 155"/>
                <a:gd name="T28" fmla="*/ 78 w 151"/>
                <a:gd name="T29" fmla="*/ 35 h 155"/>
                <a:gd name="T30" fmla="*/ 102 w 151"/>
                <a:gd name="T31" fmla="*/ 19 h 155"/>
                <a:gd name="T32" fmla="*/ 124 w 151"/>
                <a:gd name="T33" fmla="*/ 0 h 155"/>
                <a:gd name="T34" fmla="*/ 150 w 151"/>
                <a:gd name="T35" fmla="*/ 3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1" h="155">
                  <a:moveTo>
                    <a:pt x="150" y="30"/>
                  </a:moveTo>
                  <a:lnTo>
                    <a:pt x="124" y="56"/>
                  </a:lnTo>
                  <a:lnTo>
                    <a:pt x="108" y="77"/>
                  </a:lnTo>
                  <a:lnTo>
                    <a:pt x="95" y="91"/>
                  </a:lnTo>
                  <a:lnTo>
                    <a:pt x="87" y="110"/>
                  </a:lnTo>
                  <a:lnTo>
                    <a:pt x="83" y="140"/>
                  </a:lnTo>
                  <a:lnTo>
                    <a:pt x="83" y="147"/>
                  </a:lnTo>
                  <a:lnTo>
                    <a:pt x="81" y="154"/>
                  </a:lnTo>
                  <a:lnTo>
                    <a:pt x="34" y="84"/>
                  </a:lnTo>
                  <a:lnTo>
                    <a:pt x="0" y="54"/>
                  </a:lnTo>
                  <a:lnTo>
                    <a:pt x="7" y="51"/>
                  </a:lnTo>
                  <a:lnTo>
                    <a:pt x="21" y="54"/>
                  </a:lnTo>
                  <a:lnTo>
                    <a:pt x="41" y="51"/>
                  </a:lnTo>
                  <a:lnTo>
                    <a:pt x="60" y="44"/>
                  </a:lnTo>
                  <a:lnTo>
                    <a:pt x="78" y="35"/>
                  </a:lnTo>
                  <a:lnTo>
                    <a:pt x="102" y="19"/>
                  </a:lnTo>
                  <a:lnTo>
                    <a:pt x="124" y="0"/>
                  </a:lnTo>
                  <a:lnTo>
                    <a:pt x="150" y="30"/>
                  </a:lnTo>
                </a:path>
              </a:pathLst>
            </a:custGeom>
            <a:solidFill>
              <a:srgbClr val="E1E1E1"/>
            </a:solidFill>
            <a:ln w="12700" cap="rnd" cmpd="sng">
              <a:solidFill>
                <a:srgbClr val="72727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80" name="Freeform 260"/>
            <p:cNvSpPr>
              <a:spLocks noChangeAspect="1"/>
            </p:cNvSpPr>
            <p:nvPr/>
          </p:nvSpPr>
          <p:spPr bwMode="auto">
            <a:xfrm>
              <a:off x="4167" y="1778"/>
              <a:ext cx="99" cy="102"/>
            </a:xfrm>
            <a:custGeom>
              <a:avLst/>
              <a:gdLst>
                <a:gd name="T0" fmla="*/ 78 w 99"/>
                <a:gd name="T1" fmla="*/ 0 h 102"/>
                <a:gd name="T2" fmla="*/ 74 w 99"/>
                <a:gd name="T3" fmla="*/ 21 h 102"/>
                <a:gd name="T4" fmla="*/ 55 w 99"/>
                <a:gd name="T5" fmla="*/ 50 h 102"/>
                <a:gd name="T6" fmla="*/ 0 w 99"/>
                <a:gd name="T7" fmla="*/ 101 h 102"/>
                <a:gd name="T8" fmla="*/ 67 w 99"/>
                <a:gd name="T9" fmla="*/ 66 h 102"/>
                <a:gd name="T10" fmla="*/ 91 w 99"/>
                <a:gd name="T11" fmla="*/ 50 h 102"/>
                <a:gd name="T12" fmla="*/ 98 w 99"/>
                <a:gd name="T13" fmla="*/ 37 h 102"/>
                <a:gd name="T14" fmla="*/ 98 w 99"/>
                <a:gd name="T15" fmla="*/ 28 h 102"/>
                <a:gd name="T16" fmla="*/ 95 w 99"/>
                <a:gd name="T17" fmla="*/ 17 h 102"/>
                <a:gd name="T18" fmla="*/ 85 w 99"/>
                <a:gd name="T19" fmla="*/ 4 h 102"/>
                <a:gd name="T20" fmla="*/ 78 w 99"/>
                <a:gd name="T2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102">
                  <a:moveTo>
                    <a:pt x="78" y="0"/>
                  </a:moveTo>
                  <a:lnTo>
                    <a:pt x="74" y="21"/>
                  </a:lnTo>
                  <a:lnTo>
                    <a:pt x="55" y="50"/>
                  </a:lnTo>
                  <a:lnTo>
                    <a:pt x="0" y="101"/>
                  </a:lnTo>
                  <a:lnTo>
                    <a:pt x="67" y="66"/>
                  </a:lnTo>
                  <a:lnTo>
                    <a:pt x="91" y="50"/>
                  </a:lnTo>
                  <a:lnTo>
                    <a:pt x="98" y="37"/>
                  </a:lnTo>
                  <a:lnTo>
                    <a:pt x="98" y="28"/>
                  </a:lnTo>
                  <a:lnTo>
                    <a:pt x="95" y="17"/>
                  </a:lnTo>
                  <a:lnTo>
                    <a:pt x="85" y="4"/>
                  </a:lnTo>
                  <a:lnTo>
                    <a:pt x="78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81" name="Freeform 261"/>
            <p:cNvSpPr>
              <a:spLocks noChangeAspect="1"/>
            </p:cNvSpPr>
            <p:nvPr/>
          </p:nvSpPr>
          <p:spPr bwMode="auto">
            <a:xfrm>
              <a:off x="4289" y="1727"/>
              <a:ext cx="85" cy="97"/>
            </a:xfrm>
            <a:custGeom>
              <a:avLst/>
              <a:gdLst>
                <a:gd name="T0" fmla="*/ 84 w 85"/>
                <a:gd name="T1" fmla="*/ 5 h 97"/>
                <a:gd name="T2" fmla="*/ 42 w 85"/>
                <a:gd name="T3" fmla="*/ 50 h 97"/>
                <a:gd name="T4" fmla="*/ 21 w 85"/>
                <a:gd name="T5" fmla="*/ 96 h 97"/>
                <a:gd name="T6" fmla="*/ 17 w 85"/>
                <a:gd name="T7" fmla="*/ 92 h 97"/>
                <a:gd name="T8" fmla="*/ 8 w 85"/>
                <a:gd name="T9" fmla="*/ 75 h 97"/>
                <a:gd name="T10" fmla="*/ 0 w 85"/>
                <a:gd name="T11" fmla="*/ 63 h 97"/>
                <a:gd name="T12" fmla="*/ 38 w 85"/>
                <a:gd name="T13" fmla="*/ 42 h 97"/>
                <a:gd name="T14" fmla="*/ 78 w 85"/>
                <a:gd name="T15" fmla="*/ 0 h 97"/>
                <a:gd name="T16" fmla="*/ 84 w 85"/>
                <a:gd name="T17" fmla="*/ 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97">
                  <a:moveTo>
                    <a:pt x="84" y="5"/>
                  </a:moveTo>
                  <a:lnTo>
                    <a:pt x="42" y="50"/>
                  </a:lnTo>
                  <a:lnTo>
                    <a:pt x="21" y="96"/>
                  </a:lnTo>
                  <a:lnTo>
                    <a:pt x="17" y="92"/>
                  </a:lnTo>
                  <a:lnTo>
                    <a:pt x="8" y="75"/>
                  </a:lnTo>
                  <a:lnTo>
                    <a:pt x="0" y="63"/>
                  </a:lnTo>
                  <a:lnTo>
                    <a:pt x="38" y="42"/>
                  </a:lnTo>
                  <a:lnTo>
                    <a:pt x="78" y="0"/>
                  </a:lnTo>
                  <a:lnTo>
                    <a:pt x="84" y="5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E1E1E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>
                <a:latin typeface="Arial" charset="0"/>
                <a:cs typeface="Arial" charset="0"/>
              </a:rPr>
              <a:t>Die Mitwirkenden</a:t>
            </a:r>
            <a:br>
              <a:rPr lang="de-DE" altLang="en-US">
                <a:latin typeface="Arial" charset="0"/>
                <a:cs typeface="Arial" charset="0"/>
              </a:rPr>
            </a:br>
            <a:r>
              <a:rPr lang="de-DE" altLang="en-US" sz="2000">
                <a:latin typeface="Arial" charset="0"/>
                <a:cs typeface="Arial" charset="0"/>
              </a:rPr>
              <a:t>Welche Erfahrungen haben wir mit diesem Thema?</a:t>
            </a:r>
            <a:endParaRPr lang="de-DE" altLang="en-US">
              <a:latin typeface="Arial" charset="0"/>
              <a:cs typeface="Arial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altLang="en-US" sz="1800">
                <a:latin typeface="Arial" charset="0"/>
                <a:cs typeface="Arial" charset="0"/>
              </a:rPr>
              <a:t>Die Mitwirkenden präsentieren ihre Erfahrungen dem Gebiet des Identity Management. </a:t>
            </a:r>
          </a:p>
          <a:p>
            <a:r>
              <a:rPr lang="de-DE" altLang="en-US" sz="1800">
                <a:latin typeface="Arial" charset="0"/>
                <a:cs typeface="Arial" charset="0"/>
              </a:rPr>
              <a:t>Dadurch soll klarer werden, was die Teilnehmer möglicherweise beisteuern können. </a:t>
            </a:r>
          </a:p>
          <a:p>
            <a:r>
              <a:rPr lang="de-DE" altLang="en-US" sz="1800">
                <a:latin typeface="Arial" charset="0"/>
                <a:cs typeface="Arial" charset="0"/>
              </a:rPr>
              <a:t>Im Idealfall hält jeder von uns einen Teil eines Puzzels Hand.</a:t>
            </a:r>
          </a:p>
          <a:p>
            <a:r>
              <a:rPr lang="de-DE" altLang="en-US" sz="1800">
                <a:latin typeface="Arial" charset="0"/>
                <a:cs typeface="Arial" charset="0"/>
              </a:rPr>
              <a:t>Durch Zusammensetzen fügen wir die Teile zu einem großen Bild. 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119313"/>
            <a:ext cx="3771900" cy="2924175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>
                <a:latin typeface="Arial" charset="0"/>
                <a:cs typeface="Arial" charset="0"/>
              </a:rPr>
              <a:t>Infrastruktur </a:t>
            </a:r>
            <a:br>
              <a:rPr lang="de-DE" altLang="en-US">
                <a:latin typeface="Arial" charset="0"/>
                <a:cs typeface="Arial" charset="0"/>
              </a:rPr>
            </a:br>
            <a:r>
              <a:rPr lang="de-DE" altLang="en-US" sz="2000">
                <a:latin typeface="Arial" charset="0"/>
                <a:cs typeface="Arial" charset="0"/>
              </a:rPr>
              <a:t>Welche technischen Hilfsmittel wollen wir nutzen?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en-US">
                <a:latin typeface="Arial" charset="0"/>
                <a:cs typeface="Arial" charset="0"/>
              </a:rPr>
              <a:t>Festlegen einer gemeinsam zu nutzenden Infrastruktur</a:t>
            </a:r>
          </a:p>
          <a:p>
            <a:pPr lvl="1"/>
            <a:r>
              <a:rPr lang="de-DE" altLang="en-US">
                <a:latin typeface="Arial" charset="0"/>
                <a:cs typeface="Arial" charset="0"/>
              </a:rPr>
              <a:t>ggf. müssen wir einen Evaluierungsauftrag an Freiwillige aus unserer Mitte vergeben.</a:t>
            </a:r>
          </a:p>
          <a:p>
            <a:r>
              <a:rPr lang="de-DE" altLang="en-US">
                <a:latin typeface="Arial" charset="0"/>
                <a:cs typeface="Arial" charset="0"/>
              </a:rPr>
              <a:t>Ausrüstung, die das Team GenericIAM für seine Arbeit benötigt</a:t>
            </a:r>
          </a:p>
          <a:p>
            <a:pPr lvl="1"/>
            <a:r>
              <a:rPr lang="de-DE" altLang="en-US">
                <a:latin typeface="Arial" charset="0"/>
                <a:cs typeface="Arial" charset="0"/>
              </a:rPr>
              <a:t>Diskussionsforum, </a:t>
            </a:r>
          </a:p>
          <a:p>
            <a:pPr lvl="1"/>
            <a:r>
              <a:rPr lang="de-DE" altLang="en-US">
                <a:latin typeface="Arial" charset="0"/>
                <a:cs typeface="Arial" charset="0"/>
              </a:rPr>
              <a:t>Gemeinsamer Kalender,</a:t>
            </a:r>
          </a:p>
          <a:p>
            <a:pPr lvl="1"/>
            <a:r>
              <a:rPr lang="de-DE" altLang="en-US">
                <a:latin typeface="Arial" charset="0"/>
                <a:cs typeface="Arial" charset="0"/>
              </a:rPr>
              <a:t>Web-Seite, </a:t>
            </a:r>
          </a:p>
          <a:p>
            <a:pPr lvl="1"/>
            <a:r>
              <a:rPr lang="de-DE" altLang="en-US">
                <a:latin typeface="Arial" charset="0"/>
                <a:cs typeface="Arial" charset="0"/>
              </a:rPr>
              <a:t>Projektakte</a:t>
            </a:r>
          </a:p>
          <a:p>
            <a:pPr lvl="1"/>
            <a:r>
              <a:rPr lang="de-DE" altLang="en-US">
                <a:latin typeface="Arial" charset="0"/>
                <a:cs typeface="Arial" charset="0"/>
              </a:rPr>
              <a:t>Blog, </a:t>
            </a:r>
          </a:p>
          <a:p>
            <a:pPr lvl="1"/>
            <a:r>
              <a:rPr lang="de-DE" altLang="en-US">
                <a:latin typeface="Arial" charset="0"/>
                <a:cs typeface="Arial" charset="0"/>
              </a:rPr>
              <a:t>Wiki,</a:t>
            </a:r>
          </a:p>
          <a:p>
            <a:pPr lvl="1"/>
            <a:r>
              <a:rPr lang="de-DE" altLang="en-US">
                <a:latin typeface="Arial" charset="0"/>
                <a:cs typeface="Arial" charset="0"/>
              </a:rPr>
              <a:t>Modellierungswerkzeuge, </a:t>
            </a:r>
          </a:p>
          <a:p>
            <a:pPr lvl="1"/>
            <a:r>
              <a:rPr lang="de-DE" altLang="en-US">
                <a:latin typeface="Arial" charset="0"/>
                <a:cs typeface="Arial" charset="0"/>
              </a:rPr>
              <a:t>Plattform für audio- oder video-conferencing (Skype, Gizmo, GoogleTalk, ...), </a:t>
            </a:r>
          </a:p>
          <a:p>
            <a:pPr lvl="1"/>
            <a:r>
              <a:rPr lang="de-DE" altLang="en-US">
                <a:latin typeface="Arial" charset="0"/>
                <a:cs typeface="Arial" charset="0"/>
              </a:rPr>
              <a:t>...</a:t>
            </a:r>
            <a:endParaRPr lang="de-DE" altLang="en-US"/>
          </a:p>
        </p:txBody>
      </p:sp>
    </p:spTree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>
                <a:latin typeface="Arial" charset="0"/>
                <a:cs typeface="Arial" charset="0"/>
              </a:rPr>
              <a:t>Zusammenarbeit </a:t>
            </a:r>
            <a:br>
              <a:rPr lang="de-DE" altLang="en-US">
                <a:latin typeface="Arial" charset="0"/>
                <a:cs typeface="Arial" charset="0"/>
              </a:rPr>
            </a:br>
            <a:r>
              <a:rPr lang="de-DE" altLang="en-US" sz="2000">
                <a:latin typeface="Arial" charset="0"/>
                <a:cs typeface="Arial" charset="0"/>
              </a:rPr>
              <a:t>Wie wollen wir zusammen arbeiten?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en-US">
                <a:latin typeface="Arial" charset="0"/>
                <a:cs typeface="Arial" charset="0"/>
              </a:rPr>
              <a:t>Rechtsform</a:t>
            </a:r>
          </a:p>
          <a:p>
            <a:pPr lvl="1"/>
            <a:r>
              <a:rPr lang="de-DE" altLang="en-US">
                <a:latin typeface="Arial" charset="0"/>
                <a:cs typeface="Arial" charset="0"/>
              </a:rPr>
              <a:t>BGB-Gesellschaft; Verein oder was?</a:t>
            </a:r>
          </a:p>
          <a:p>
            <a:pPr lvl="1"/>
            <a:r>
              <a:rPr lang="de-DE" altLang="en-US">
                <a:latin typeface="Arial" charset="0"/>
                <a:cs typeface="Arial" charset="0"/>
              </a:rPr>
              <a:t>ggf. NIFIS.org</a:t>
            </a:r>
          </a:p>
          <a:p>
            <a:r>
              <a:rPr lang="de-DE" altLang="en-US">
                <a:latin typeface="Arial" charset="0"/>
                <a:cs typeface="Arial" charset="0"/>
              </a:rPr>
              <a:t>Organisation der Zusammenarbeit bis zum nächsten Meeting </a:t>
            </a:r>
          </a:p>
          <a:p>
            <a:r>
              <a:rPr lang="de-DE" altLang="en-US">
                <a:latin typeface="Arial" charset="0"/>
                <a:cs typeface="Arial" charset="0"/>
              </a:rPr>
              <a:t>Bestimmen eines Termins für das nächste Meeting. </a:t>
            </a:r>
          </a:p>
        </p:txBody>
      </p:sp>
    </p:spTree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Offene Punkte</a:t>
            </a:r>
            <a:br>
              <a:rPr lang="de-DE" altLang="en-US"/>
            </a:br>
            <a:r>
              <a:rPr lang="de-DE" altLang="en-US" sz="2000"/>
              <a:t>Welche Fragen müssen noch geklärt werden?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en-US"/>
              <a:t>Gliederung der IAM-Prozesslandschaft</a:t>
            </a:r>
          </a:p>
          <a:p>
            <a:pPr lvl="1"/>
            <a:r>
              <a:rPr lang="de-DE" altLang="en-US"/>
              <a:t>Objektorientiert?</a:t>
            </a:r>
          </a:p>
          <a:p>
            <a:r>
              <a:rPr lang="de-DE" altLang="en-US"/>
              <a:t>Verkehrssprache, Dokumentationssprache?</a:t>
            </a:r>
          </a:p>
          <a:p>
            <a:r>
              <a:rPr lang="de-DE" altLang="en-US"/>
              <a:t>Qualitätskriterien</a:t>
            </a:r>
          </a:p>
          <a:p>
            <a:r>
              <a:rPr lang="de-DE" altLang="en-US"/>
              <a:t>Begriffsdefinitionen</a:t>
            </a:r>
          </a:p>
          <a:p>
            <a:endParaRPr lang="de-DE" altLang="en-US"/>
          </a:p>
        </p:txBody>
      </p:sp>
    </p:spTree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>
                <a:latin typeface="Arial" charset="0"/>
                <a:cs typeface="Arial" charset="0"/>
              </a:rPr>
              <a:t>Aufträge</a:t>
            </a:r>
            <a:br>
              <a:rPr lang="de-DE" altLang="en-US">
                <a:latin typeface="Arial" charset="0"/>
                <a:cs typeface="Arial" charset="0"/>
              </a:rPr>
            </a:br>
            <a:r>
              <a:rPr lang="de-DE" altLang="en-US" sz="2000">
                <a:latin typeface="Arial" charset="0"/>
                <a:cs typeface="Arial" charset="0"/>
              </a:rPr>
              <a:t>Wer macht was bis wann?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en-US">
                <a:latin typeface="Arial" charset="0"/>
                <a:cs typeface="Arial" charset="0"/>
              </a:rPr>
              <a:t>Ermitteln der Aufgaben, die wir uns als Gruppe bis zum nächsten Meeting stellen. </a:t>
            </a:r>
          </a:p>
          <a:p>
            <a:r>
              <a:rPr lang="de-DE" altLang="en-US">
                <a:latin typeface="Arial" charset="0"/>
                <a:cs typeface="Arial" charset="0"/>
              </a:rPr>
              <a:t>Verteilen dieser Aufgaben auf die Teilnehmer </a:t>
            </a:r>
          </a:p>
        </p:txBody>
      </p:sp>
    </p:spTree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Fragen - Anmerkungen – Anregungen?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1443038"/>
            <a:ext cx="2686050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Agenda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en-US"/>
              <a:t>Einführung – Begrüßung - housekeeping</a:t>
            </a:r>
          </a:p>
          <a:p>
            <a:r>
              <a:rPr lang="de-DE" altLang="en-US"/>
              <a:t>Kurzvorstellung der Teilnehmer</a:t>
            </a:r>
          </a:p>
          <a:p>
            <a:r>
              <a:rPr lang="de-DE" altLang="en-US"/>
              <a:t>Erwartungshaltungen - einfangen und konsolidieren</a:t>
            </a:r>
          </a:p>
          <a:p>
            <a:r>
              <a:rPr lang="de-DE" altLang="en-US"/>
              <a:t>Motivation für GenericIAM</a:t>
            </a:r>
          </a:p>
          <a:p>
            <a:r>
              <a:rPr lang="de-DE" altLang="en-US"/>
              <a:t>Einige Mitwirkenden präsentieren sich und ihre Erfahrungen </a:t>
            </a:r>
          </a:p>
          <a:p>
            <a:r>
              <a:rPr lang="de-DE" altLang="en-US"/>
              <a:t>Sammeln offener Punkte</a:t>
            </a:r>
          </a:p>
          <a:p>
            <a:pPr lvl="1"/>
            <a:r>
              <a:rPr lang="de-DE" altLang="en-US"/>
              <a:t>Welche Infrastruktur nutzen wir?</a:t>
            </a:r>
          </a:p>
          <a:p>
            <a:pPr lvl="1"/>
            <a:r>
              <a:rPr lang="de-DE" altLang="en-US"/>
              <a:t>Wie arbeiten wir zusammen? </a:t>
            </a:r>
          </a:p>
          <a:p>
            <a:pPr lvl="1"/>
            <a:r>
              <a:rPr lang="de-DE" altLang="en-US"/>
              <a:t>Welche Fragen sind offen?</a:t>
            </a:r>
          </a:p>
          <a:p>
            <a:pPr lvl="1"/>
            <a:r>
              <a:rPr lang="de-DE" altLang="en-US"/>
              <a:t>Wer macht was bis wann?</a:t>
            </a:r>
          </a:p>
          <a:p>
            <a:pPr lvl="1"/>
            <a:r>
              <a:rPr lang="de-DE" altLang="en-US"/>
              <a:t>...</a:t>
            </a:r>
          </a:p>
          <a:p>
            <a:r>
              <a:rPr lang="de-DE" altLang="en-US"/>
              <a:t>Fragen - Anmerkungen – Anregungen?</a:t>
            </a:r>
          </a:p>
        </p:txBody>
      </p:sp>
    </p:spTree>
  </p:cSld>
  <p:clrMapOvr>
    <a:masterClrMapping/>
  </p:clrMapOvr>
  <p:transition spd="med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36713" y="3641725"/>
            <a:ext cx="5907087" cy="17970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lnSpc>
                <a:spcPct val="70000"/>
              </a:lnSpc>
            </a:pPr>
            <a:r>
              <a:rPr lang="de-DE" altLang="en-US" sz="8000">
                <a:latin typeface="Comic Sans MS" pitchFamily="66" charset="0"/>
              </a:rPr>
              <a:t>A</a:t>
            </a:r>
            <a:r>
              <a:rPr lang="de-DE" altLang="en-US" sz="3600">
                <a:latin typeface="Comic Sans MS" pitchFamily="66" charset="0"/>
              </a:rPr>
              <a:t>chtung</a:t>
            </a:r>
            <a:br>
              <a:rPr lang="de-DE" altLang="en-US" sz="3600">
                <a:latin typeface="Comic Sans MS" pitchFamily="66" charset="0"/>
              </a:rPr>
            </a:br>
            <a:r>
              <a:rPr lang="de-DE" altLang="en-US" sz="8000">
                <a:latin typeface="Comic Sans MS" pitchFamily="66" charset="0"/>
              </a:rPr>
              <a:t> A</a:t>
            </a:r>
            <a:r>
              <a:rPr lang="de-DE" altLang="en-US" sz="3600">
                <a:latin typeface="Comic Sans MS" pitchFamily="66" charset="0"/>
              </a:rPr>
              <a:t>nhang</a:t>
            </a:r>
          </a:p>
        </p:txBody>
      </p:sp>
      <p:grpSp>
        <p:nvGrpSpPr>
          <p:cNvPr id="45059" name="Group 3"/>
          <p:cNvGrpSpPr>
            <a:grpSpLocks/>
          </p:cNvGrpSpPr>
          <p:nvPr/>
        </p:nvGrpSpPr>
        <p:grpSpPr bwMode="auto">
          <a:xfrm>
            <a:off x="4229100" y="1495425"/>
            <a:ext cx="2128838" cy="2298700"/>
            <a:chOff x="3303" y="1038"/>
            <a:chExt cx="1341" cy="1448"/>
          </a:xfrm>
        </p:grpSpPr>
        <p:pic>
          <p:nvPicPr>
            <p:cNvPr id="4506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1064"/>
              <a:ext cx="714" cy="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5061" name="Group 5"/>
            <p:cNvGrpSpPr>
              <a:grpSpLocks/>
            </p:cNvGrpSpPr>
            <p:nvPr/>
          </p:nvGrpSpPr>
          <p:grpSpPr bwMode="auto">
            <a:xfrm>
              <a:off x="3303" y="1038"/>
              <a:ext cx="1341" cy="1448"/>
              <a:chOff x="3578" y="1038"/>
              <a:chExt cx="1453" cy="1448"/>
            </a:xfrm>
          </p:grpSpPr>
          <p:sp>
            <p:nvSpPr>
              <p:cNvPr id="45062" name="Freeform 6"/>
              <p:cNvSpPr>
                <a:spLocks/>
              </p:cNvSpPr>
              <p:nvPr/>
            </p:nvSpPr>
            <p:spPr bwMode="auto">
              <a:xfrm>
                <a:off x="4262" y="1038"/>
                <a:ext cx="395" cy="549"/>
              </a:xfrm>
              <a:custGeom>
                <a:avLst/>
                <a:gdLst>
                  <a:gd name="T0" fmla="*/ 38 w 395"/>
                  <a:gd name="T1" fmla="*/ 548 h 549"/>
                  <a:gd name="T2" fmla="*/ 7 w 395"/>
                  <a:gd name="T3" fmla="*/ 435 h 549"/>
                  <a:gd name="T4" fmla="*/ 1 w 395"/>
                  <a:gd name="T5" fmla="*/ 381 h 549"/>
                  <a:gd name="T6" fmla="*/ 0 w 395"/>
                  <a:gd name="T7" fmla="*/ 355 h 549"/>
                  <a:gd name="T8" fmla="*/ 2 w 395"/>
                  <a:gd name="T9" fmla="*/ 328 h 549"/>
                  <a:gd name="T10" fmla="*/ 21 w 395"/>
                  <a:gd name="T11" fmla="*/ 230 h 549"/>
                  <a:gd name="T12" fmla="*/ 62 w 395"/>
                  <a:gd name="T13" fmla="*/ 144 h 549"/>
                  <a:gd name="T14" fmla="*/ 123 w 395"/>
                  <a:gd name="T15" fmla="*/ 76 h 549"/>
                  <a:gd name="T16" fmla="*/ 200 w 395"/>
                  <a:gd name="T17" fmla="*/ 27 h 549"/>
                  <a:gd name="T18" fmla="*/ 291 w 395"/>
                  <a:gd name="T19" fmla="*/ 2 h 549"/>
                  <a:gd name="T20" fmla="*/ 315 w 395"/>
                  <a:gd name="T21" fmla="*/ 1 h 549"/>
                  <a:gd name="T22" fmla="*/ 341 w 395"/>
                  <a:gd name="T23" fmla="*/ 0 h 549"/>
                  <a:gd name="T24" fmla="*/ 394 w 395"/>
                  <a:gd name="T25" fmla="*/ 6 h 549"/>
                  <a:gd name="T26" fmla="*/ 370 w 395"/>
                  <a:gd name="T27" fmla="*/ 6 h 549"/>
                  <a:gd name="T28" fmla="*/ 346 w 395"/>
                  <a:gd name="T29" fmla="*/ 8 h 549"/>
                  <a:gd name="T30" fmla="*/ 299 w 395"/>
                  <a:gd name="T31" fmla="*/ 15 h 549"/>
                  <a:gd name="T32" fmla="*/ 213 w 395"/>
                  <a:gd name="T33" fmla="*/ 49 h 549"/>
                  <a:gd name="T34" fmla="*/ 140 w 395"/>
                  <a:gd name="T35" fmla="*/ 101 h 549"/>
                  <a:gd name="T36" fmla="*/ 79 w 395"/>
                  <a:gd name="T37" fmla="*/ 172 h 549"/>
                  <a:gd name="T38" fmla="*/ 37 w 395"/>
                  <a:gd name="T39" fmla="*/ 254 h 549"/>
                  <a:gd name="T40" fmla="*/ 14 w 395"/>
                  <a:gd name="T41" fmla="*/ 347 h 549"/>
                  <a:gd name="T42" fmla="*/ 11 w 395"/>
                  <a:gd name="T43" fmla="*/ 396 h 549"/>
                  <a:gd name="T44" fmla="*/ 11 w 395"/>
                  <a:gd name="T45" fmla="*/ 420 h 549"/>
                  <a:gd name="T46" fmla="*/ 14 w 395"/>
                  <a:gd name="T47" fmla="*/ 446 h 549"/>
                  <a:gd name="T48" fmla="*/ 38 w 395"/>
                  <a:gd name="T49" fmla="*/ 548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95" h="549">
                    <a:moveTo>
                      <a:pt x="38" y="548"/>
                    </a:moveTo>
                    <a:lnTo>
                      <a:pt x="7" y="435"/>
                    </a:lnTo>
                    <a:lnTo>
                      <a:pt x="1" y="381"/>
                    </a:lnTo>
                    <a:lnTo>
                      <a:pt x="0" y="355"/>
                    </a:lnTo>
                    <a:lnTo>
                      <a:pt x="2" y="328"/>
                    </a:lnTo>
                    <a:lnTo>
                      <a:pt x="21" y="230"/>
                    </a:lnTo>
                    <a:lnTo>
                      <a:pt x="62" y="144"/>
                    </a:lnTo>
                    <a:lnTo>
                      <a:pt x="123" y="76"/>
                    </a:lnTo>
                    <a:lnTo>
                      <a:pt x="200" y="27"/>
                    </a:lnTo>
                    <a:lnTo>
                      <a:pt x="291" y="2"/>
                    </a:lnTo>
                    <a:lnTo>
                      <a:pt x="315" y="1"/>
                    </a:lnTo>
                    <a:lnTo>
                      <a:pt x="341" y="0"/>
                    </a:lnTo>
                    <a:lnTo>
                      <a:pt x="394" y="6"/>
                    </a:lnTo>
                    <a:lnTo>
                      <a:pt x="370" y="6"/>
                    </a:lnTo>
                    <a:lnTo>
                      <a:pt x="346" y="8"/>
                    </a:lnTo>
                    <a:lnTo>
                      <a:pt x="299" y="15"/>
                    </a:lnTo>
                    <a:lnTo>
                      <a:pt x="213" y="49"/>
                    </a:lnTo>
                    <a:lnTo>
                      <a:pt x="140" y="101"/>
                    </a:lnTo>
                    <a:lnTo>
                      <a:pt x="79" y="172"/>
                    </a:lnTo>
                    <a:lnTo>
                      <a:pt x="37" y="254"/>
                    </a:lnTo>
                    <a:lnTo>
                      <a:pt x="14" y="347"/>
                    </a:lnTo>
                    <a:lnTo>
                      <a:pt x="11" y="396"/>
                    </a:lnTo>
                    <a:lnTo>
                      <a:pt x="11" y="420"/>
                    </a:lnTo>
                    <a:lnTo>
                      <a:pt x="14" y="446"/>
                    </a:lnTo>
                    <a:lnTo>
                      <a:pt x="38" y="548"/>
                    </a:lnTo>
                  </a:path>
                </a:pathLst>
              </a:custGeom>
              <a:solidFill>
                <a:srgbClr val="5F5F5F"/>
              </a:solidFill>
              <a:ln w="12700" cap="rnd" cmpd="sng">
                <a:solidFill>
                  <a:srgbClr val="A2A2A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063" name="Freeform 7"/>
              <p:cNvSpPr>
                <a:spLocks/>
              </p:cNvSpPr>
              <p:nvPr/>
            </p:nvSpPr>
            <p:spPr bwMode="auto">
              <a:xfrm>
                <a:off x="4319" y="1063"/>
                <a:ext cx="712" cy="801"/>
              </a:xfrm>
              <a:custGeom>
                <a:avLst/>
                <a:gdLst>
                  <a:gd name="T0" fmla="*/ 0 w 712"/>
                  <a:gd name="T1" fmla="*/ 567 h 801"/>
                  <a:gd name="T2" fmla="*/ 54 w 712"/>
                  <a:gd name="T3" fmla="*/ 658 h 801"/>
                  <a:gd name="T4" fmla="*/ 126 w 712"/>
                  <a:gd name="T5" fmla="*/ 727 h 801"/>
                  <a:gd name="T6" fmla="*/ 212 w 712"/>
                  <a:gd name="T7" fmla="*/ 773 h 801"/>
                  <a:gd name="T8" fmla="*/ 305 w 712"/>
                  <a:gd name="T9" fmla="*/ 798 h 801"/>
                  <a:gd name="T10" fmla="*/ 352 w 712"/>
                  <a:gd name="T11" fmla="*/ 800 h 801"/>
                  <a:gd name="T12" fmla="*/ 375 w 712"/>
                  <a:gd name="T13" fmla="*/ 800 h 801"/>
                  <a:gd name="T14" fmla="*/ 399 w 712"/>
                  <a:gd name="T15" fmla="*/ 798 h 801"/>
                  <a:gd name="T16" fmla="*/ 490 w 712"/>
                  <a:gd name="T17" fmla="*/ 774 h 801"/>
                  <a:gd name="T18" fmla="*/ 570 w 712"/>
                  <a:gd name="T19" fmla="*/ 727 h 801"/>
                  <a:gd name="T20" fmla="*/ 636 w 712"/>
                  <a:gd name="T21" fmla="*/ 652 h 801"/>
                  <a:gd name="T22" fmla="*/ 683 w 712"/>
                  <a:gd name="T23" fmla="*/ 559 h 801"/>
                  <a:gd name="T24" fmla="*/ 707 w 712"/>
                  <a:gd name="T25" fmla="*/ 461 h 801"/>
                  <a:gd name="T26" fmla="*/ 711 w 712"/>
                  <a:gd name="T27" fmla="*/ 412 h 801"/>
                  <a:gd name="T28" fmla="*/ 711 w 712"/>
                  <a:gd name="T29" fmla="*/ 388 h 801"/>
                  <a:gd name="T30" fmla="*/ 710 w 712"/>
                  <a:gd name="T31" fmla="*/ 362 h 801"/>
                  <a:gd name="T32" fmla="*/ 690 w 712"/>
                  <a:gd name="T33" fmla="*/ 266 h 801"/>
                  <a:gd name="T34" fmla="*/ 652 w 712"/>
                  <a:gd name="T35" fmla="*/ 179 h 801"/>
                  <a:gd name="T36" fmla="*/ 595 w 712"/>
                  <a:gd name="T37" fmla="*/ 103 h 801"/>
                  <a:gd name="T38" fmla="*/ 521 w 712"/>
                  <a:gd name="T39" fmla="*/ 42 h 801"/>
                  <a:gd name="T40" fmla="*/ 430 w 712"/>
                  <a:gd name="T41" fmla="*/ 0 h 801"/>
                  <a:gd name="T42" fmla="*/ 509 w 712"/>
                  <a:gd name="T43" fmla="*/ 45 h 801"/>
                  <a:gd name="T44" fmla="*/ 574 w 712"/>
                  <a:gd name="T45" fmla="*/ 106 h 801"/>
                  <a:gd name="T46" fmla="*/ 622 w 712"/>
                  <a:gd name="T47" fmla="*/ 180 h 801"/>
                  <a:gd name="T48" fmla="*/ 652 w 712"/>
                  <a:gd name="T49" fmla="*/ 263 h 801"/>
                  <a:gd name="T50" fmla="*/ 663 w 712"/>
                  <a:gd name="T51" fmla="*/ 352 h 801"/>
                  <a:gd name="T52" fmla="*/ 663 w 712"/>
                  <a:gd name="T53" fmla="*/ 374 h 801"/>
                  <a:gd name="T54" fmla="*/ 662 w 712"/>
                  <a:gd name="T55" fmla="*/ 397 h 801"/>
                  <a:gd name="T56" fmla="*/ 656 w 712"/>
                  <a:gd name="T57" fmla="*/ 442 h 801"/>
                  <a:gd name="T58" fmla="*/ 628 w 712"/>
                  <a:gd name="T59" fmla="*/ 530 h 801"/>
                  <a:gd name="T60" fmla="*/ 578 w 712"/>
                  <a:gd name="T61" fmla="*/ 613 h 801"/>
                  <a:gd name="T62" fmla="*/ 512 w 712"/>
                  <a:gd name="T63" fmla="*/ 682 h 801"/>
                  <a:gd name="T64" fmla="*/ 437 w 712"/>
                  <a:gd name="T65" fmla="*/ 729 h 801"/>
                  <a:gd name="T66" fmla="*/ 358 w 712"/>
                  <a:gd name="T67" fmla="*/ 754 h 801"/>
                  <a:gd name="T68" fmla="*/ 317 w 712"/>
                  <a:gd name="T69" fmla="*/ 759 h 801"/>
                  <a:gd name="T70" fmla="*/ 297 w 712"/>
                  <a:gd name="T71" fmla="*/ 760 h 801"/>
                  <a:gd name="T72" fmla="*/ 275 w 712"/>
                  <a:gd name="T73" fmla="*/ 759 h 801"/>
                  <a:gd name="T74" fmla="*/ 196 w 712"/>
                  <a:gd name="T75" fmla="*/ 742 h 801"/>
                  <a:gd name="T76" fmla="*/ 120 w 712"/>
                  <a:gd name="T77" fmla="*/ 704 h 801"/>
                  <a:gd name="T78" fmla="*/ 54 w 712"/>
                  <a:gd name="T79" fmla="*/ 646 h 801"/>
                  <a:gd name="T80" fmla="*/ 0 w 712"/>
                  <a:gd name="T81" fmla="*/ 567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12" h="801">
                    <a:moveTo>
                      <a:pt x="0" y="567"/>
                    </a:moveTo>
                    <a:lnTo>
                      <a:pt x="54" y="658"/>
                    </a:lnTo>
                    <a:lnTo>
                      <a:pt x="126" y="727"/>
                    </a:lnTo>
                    <a:lnTo>
                      <a:pt x="212" y="773"/>
                    </a:lnTo>
                    <a:lnTo>
                      <a:pt x="305" y="798"/>
                    </a:lnTo>
                    <a:lnTo>
                      <a:pt x="352" y="800"/>
                    </a:lnTo>
                    <a:lnTo>
                      <a:pt x="375" y="800"/>
                    </a:lnTo>
                    <a:lnTo>
                      <a:pt x="399" y="798"/>
                    </a:lnTo>
                    <a:lnTo>
                      <a:pt x="490" y="774"/>
                    </a:lnTo>
                    <a:lnTo>
                      <a:pt x="570" y="727"/>
                    </a:lnTo>
                    <a:lnTo>
                      <a:pt x="636" y="652"/>
                    </a:lnTo>
                    <a:lnTo>
                      <a:pt x="683" y="559"/>
                    </a:lnTo>
                    <a:lnTo>
                      <a:pt x="707" y="461"/>
                    </a:lnTo>
                    <a:lnTo>
                      <a:pt x="711" y="412"/>
                    </a:lnTo>
                    <a:lnTo>
                      <a:pt x="711" y="388"/>
                    </a:lnTo>
                    <a:lnTo>
                      <a:pt x="710" y="362"/>
                    </a:lnTo>
                    <a:lnTo>
                      <a:pt x="690" y="266"/>
                    </a:lnTo>
                    <a:lnTo>
                      <a:pt x="652" y="179"/>
                    </a:lnTo>
                    <a:lnTo>
                      <a:pt x="595" y="103"/>
                    </a:lnTo>
                    <a:lnTo>
                      <a:pt x="521" y="42"/>
                    </a:lnTo>
                    <a:lnTo>
                      <a:pt x="430" y="0"/>
                    </a:lnTo>
                    <a:lnTo>
                      <a:pt x="509" y="45"/>
                    </a:lnTo>
                    <a:lnTo>
                      <a:pt x="574" y="106"/>
                    </a:lnTo>
                    <a:lnTo>
                      <a:pt x="622" y="180"/>
                    </a:lnTo>
                    <a:lnTo>
                      <a:pt x="652" y="263"/>
                    </a:lnTo>
                    <a:lnTo>
                      <a:pt x="663" y="352"/>
                    </a:lnTo>
                    <a:lnTo>
                      <a:pt x="663" y="374"/>
                    </a:lnTo>
                    <a:lnTo>
                      <a:pt x="662" y="397"/>
                    </a:lnTo>
                    <a:lnTo>
                      <a:pt x="656" y="442"/>
                    </a:lnTo>
                    <a:lnTo>
                      <a:pt x="628" y="530"/>
                    </a:lnTo>
                    <a:lnTo>
                      <a:pt x="578" y="613"/>
                    </a:lnTo>
                    <a:lnTo>
                      <a:pt x="512" y="682"/>
                    </a:lnTo>
                    <a:lnTo>
                      <a:pt x="437" y="729"/>
                    </a:lnTo>
                    <a:lnTo>
                      <a:pt x="358" y="754"/>
                    </a:lnTo>
                    <a:lnTo>
                      <a:pt x="317" y="759"/>
                    </a:lnTo>
                    <a:lnTo>
                      <a:pt x="297" y="760"/>
                    </a:lnTo>
                    <a:lnTo>
                      <a:pt x="275" y="759"/>
                    </a:lnTo>
                    <a:lnTo>
                      <a:pt x="196" y="742"/>
                    </a:lnTo>
                    <a:lnTo>
                      <a:pt x="120" y="704"/>
                    </a:lnTo>
                    <a:lnTo>
                      <a:pt x="54" y="646"/>
                    </a:lnTo>
                    <a:lnTo>
                      <a:pt x="0" y="567"/>
                    </a:lnTo>
                  </a:path>
                </a:pathLst>
              </a:custGeom>
              <a:solidFill>
                <a:srgbClr val="5F5F5F"/>
              </a:solidFill>
              <a:ln w="12700" cap="rnd" cmpd="sng">
                <a:solidFill>
                  <a:srgbClr val="A2A2A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064" name="Freeform 8"/>
              <p:cNvSpPr>
                <a:spLocks/>
              </p:cNvSpPr>
              <p:nvPr/>
            </p:nvSpPr>
            <p:spPr bwMode="auto">
              <a:xfrm>
                <a:off x="4270" y="1046"/>
                <a:ext cx="712" cy="775"/>
              </a:xfrm>
              <a:custGeom>
                <a:avLst/>
                <a:gdLst>
                  <a:gd name="T0" fmla="*/ 0 w 712"/>
                  <a:gd name="T1" fmla="*/ 390 h 775"/>
                  <a:gd name="T2" fmla="*/ 14 w 712"/>
                  <a:gd name="T3" fmla="*/ 299 h 775"/>
                  <a:gd name="T4" fmla="*/ 41 w 712"/>
                  <a:gd name="T5" fmla="*/ 220 h 775"/>
                  <a:gd name="T6" fmla="*/ 78 w 712"/>
                  <a:gd name="T7" fmla="*/ 153 h 775"/>
                  <a:gd name="T8" fmla="*/ 125 w 712"/>
                  <a:gd name="T9" fmla="*/ 97 h 775"/>
                  <a:gd name="T10" fmla="*/ 179 w 712"/>
                  <a:gd name="T11" fmla="*/ 55 h 775"/>
                  <a:gd name="T12" fmla="*/ 238 w 712"/>
                  <a:gd name="T13" fmla="*/ 25 h 775"/>
                  <a:gd name="T14" fmla="*/ 300 w 712"/>
                  <a:gd name="T15" fmla="*/ 6 h 775"/>
                  <a:gd name="T16" fmla="*/ 365 w 712"/>
                  <a:gd name="T17" fmla="*/ 0 h 775"/>
                  <a:gd name="T18" fmla="*/ 397 w 712"/>
                  <a:gd name="T19" fmla="*/ 1 h 775"/>
                  <a:gd name="T20" fmla="*/ 429 w 712"/>
                  <a:gd name="T21" fmla="*/ 5 h 775"/>
                  <a:gd name="T22" fmla="*/ 490 w 712"/>
                  <a:gd name="T23" fmla="*/ 24 h 775"/>
                  <a:gd name="T24" fmla="*/ 547 w 712"/>
                  <a:gd name="T25" fmla="*/ 54 h 775"/>
                  <a:gd name="T26" fmla="*/ 600 w 712"/>
                  <a:gd name="T27" fmla="*/ 97 h 775"/>
                  <a:gd name="T28" fmla="*/ 644 w 712"/>
                  <a:gd name="T29" fmla="*/ 152 h 775"/>
                  <a:gd name="T30" fmla="*/ 678 w 712"/>
                  <a:gd name="T31" fmla="*/ 220 h 775"/>
                  <a:gd name="T32" fmla="*/ 701 w 712"/>
                  <a:gd name="T33" fmla="*/ 298 h 775"/>
                  <a:gd name="T34" fmla="*/ 711 w 712"/>
                  <a:gd name="T35" fmla="*/ 390 h 775"/>
                  <a:gd name="T36" fmla="*/ 698 w 712"/>
                  <a:gd name="T37" fmla="*/ 480 h 775"/>
                  <a:gd name="T38" fmla="*/ 672 w 712"/>
                  <a:gd name="T39" fmla="*/ 557 h 775"/>
                  <a:gd name="T40" fmla="*/ 635 w 712"/>
                  <a:gd name="T41" fmla="*/ 623 h 775"/>
                  <a:gd name="T42" fmla="*/ 589 w 712"/>
                  <a:gd name="T43" fmla="*/ 677 h 775"/>
                  <a:gd name="T44" fmla="*/ 536 w 712"/>
                  <a:gd name="T45" fmla="*/ 719 h 775"/>
                  <a:gd name="T46" fmla="*/ 478 w 712"/>
                  <a:gd name="T47" fmla="*/ 749 h 775"/>
                  <a:gd name="T48" fmla="*/ 415 w 712"/>
                  <a:gd name="T49" fmla="*/ 767 h 775"/>
                  <a:gd name="T50" fmla="*/ 351 w 712"/>
                  <a:gd name="T51" fmla="*/ 774 h 775"/>
                  <a:gd name="T52" fmla="*/ 226 w 712"/>
                  <a:gd name="T53" fmla="*/ 752 h 775"/>
                  <a:gd name="T54" fmla="*/ 169 w 712"/>
                  <a:gd name="T55" fmla="*/ 722 h 775"/>
                  <a:gd name="T56" fmla="*/ 116 w 712"/>
                  <a:gd name="T57" fmla="*/ 680 h 775"/>
                  <a:gd name="T58" fmla="*/ 72 w 712"/>
                  <a:gd name="T59" fmla="*/ 626 h 775"/>
                  <a:gd name="T60" fmla="*/ 36 w 712"/>
                  <a:gd name="T61" fmla="*/ 560 h 775"/>
                  <a:gd name="T62" fmla="*/ 12 w 712"/>
                  <a:gd name="T63" fmla="*/ 482 h 775"/>
                  <a:gd name="T64" fmla="*/ 0 w 712"/>
                  <a:gd name="T65" fmla="*/ 390 h 7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12" h="775">
                    <a:moveTo>
                      <a:pt x="0" y="390"/>
                    </a:moveTo>
                    <a:lnTo>
                      <a:pt x="14" y="299"/>
                    </a:lnTo>
                    <a:lnTo>
                      <a:pt x="41" y="220"/>
                    </a:lnTo>
                    <a:lnTo>
                      <a:pt x="78" y="153"/>
                    </a:lnTo>
                    <a:lnTo>
                      <a:pt x="125" y="97"/>
                    </a:lnTo>
                    <a:lnTo>
                      <a:pt x="179" y="55"/>
                    </a:lnTo>
                    <a:lnTo>
                      <a:pt x="238" y="25"/>
                    </a:lnTo>
                    <a:lnTo>
                      <a:pt x="300" y="6"/>
                    </a:lnTo>
                    <a:lnTo>
                      <a:pt x="365" y="0"/>
                    </a:lnTo>
                    <a:lnTo>
                      <a:pt x="397" y="1"/>
                    </a:lnTo>
                    <a:lnTo>
                      <a:pt x="429" y="5"/>
                    </a:lnTo>
                    <a:lnTo>
                      <a:pt x="490" y="24"/>
                    </a:lnTo>
                    <a:lnTo>
                      <a:pt x="547" y="54"/>
                    </a:lnTo>
                    <a:lnTo>
                      <a:pt x="600" y="97"/>
                    </a:lnTo>
                    <a:lnTo>
                      <a:pt x="644" y="152"/>
                    </a:lnTo>
                    <a:lnTo>
                      <a:pt x="678" y="220"/>
                    </a:lnTo>
                    <a:lnTo>
                      <a:pt x="701" y="298"/>
                    </a:lnTo>
                    <a:lnTo>
                      <a:pt x="711" y="390"/>
                    </a:lnTo>
                    <a:lnTo>
                      <a:pt x="698" y="480"/>
                    </a:lnTo>
                    <a:lnTo>
                      <a:pt x="672" y="557"/>
                    </a:lnTo>
                    <a:lnTo>
                      <a:pt x="635" y="623"/>
                    </a:lnTo>
                    <a:lnTo>
                      <a:pt x="589" y="677"/>
                    </a:lnTo>
                    <a:lnTo>
                      <a:pt x="536" y="719"/>
                    </a:lnTo>
                    <a:lnTo>
                      <a:pt x="478" y="749"/>
                    </a:lnTo>
                    <a:lnTo>
                      <a:pt x="415" y="767"/>
                    </a:lnTo>
                    <a:lnTo>
                      <a:pt x="351" y="774"/>
                    </a:lnTo>
                    <a:lnTo>
                      <a:pt x="226" y="752"/>
                    </a:lnTo>
                    <a:lnTo>
                      <a:pt x="169" y="722"/>
                    </a:lnTo>
                    <a:lnTo>
                      <a:pt x="116" y="680"/>
                    </a:lnTo>
                    <a:lnTo>
                      <a:pt x="72" y="626"/>
                    </a:lnTo>
                    <a:lnTo>
                      <a:pt x="36" y="560"/>
                    </a:lnTo>
                    <a:lnTo>
                      <a:pt x="12" y="482"/>
                    </a:lnTo>
                    <a:lnTo>
                      <a:pt x="0" y="390"/>
                    </a:lnTo>
                  </a:path>
                </a:pathLst>
              </a:custGeom>
              <a:noFill/>
              <a:ln w="12700" cap="rnd" cmpd="sng">
                <a:solidFill>
                  <a:srgbClr val="72727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065" name="Freeform 9"/>
              <p:cNvSpPr>
                <a:spLocks/>
              </p:cNvSpPr>
              <p:nvPr/>
            </p:nvSpPr>
            <p:spPr bwMode="auto">
              <a:xfrm>
                <a:off x="3623" y="1758"/>
                <a:ext cx="693" cy="728"/>
              </a:xfrm>
              <a:custGeom>
                <a:avLst/>
                <a:gdLst>
                  <a:gd name="T0" fmla="*/ 578 w 693"/>
                  <a:gd name="T1" fmla="*/ 91 h 728"/>
                  <a:gd name="T2" fmla="*/ 605 w 693"/>
                  <a:gd name="T3" fmla="*/ 63 h 728"/>
                  <a:gd name="T4" fmla="*/ 622 w 693"/>
                  <a:gd name="T5" fmla="*/ 30 h 728"/>
                  <a:gd name="T6" fmla="*/ 621 w 693"/>
                  <a:gd name="T7" fmla="*/ 13 h 728"/>
                  <a:gd name="T8" fmla="*/ 612 w 693"/>
                  <a:gd name="T9" fmla="*/ 0 h 728"/>
                  <a:gd name="T10" fmla="*/ 657 w 693"/>
                  <a:gd name="T11" fmla="*/ 44 h 728"/>
                  <a:gd name="T12" fmla="*/ 692 w 693"/>
                  <a:gd name="T13" fmla="*/ 100 h 728"/>
                  <a:gd name="T14" fmla="*/ 671 w 693"/>
                  <a:gd name="T15" fmla="*/ 125 h 728"/>
                  <a:gd name="T16" fmla="*/ 42 w 693"/>
                  <a:gd name="T17" fmla="*/ 727 h 728"/>
                  <a:gd name="T18" fmla="*/ 44 w 693"/>
                  <a:gd name="T19" fmla="*/ 710 h 728"/>
                  <a:gd name="T20" fmla="*/ 35 w 693"/>
                  <a:gd name="T21" fmla="*/ 687 h 728"/>
                  <a:gd name="T22" fmla="*/ 0 w 693"/>
                  <a:gd name="T23" fmla="*/ 636 h 728"/>
                  <a:gd name="T24" fmla="*/ 578 w 693"/>
                  <a:gd name="T25" fmla="*/ 91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93" h="728">
                    <a:moveTo>
                      <a:pt x="578" y="91"/>
                    </a:moveTo>
                    <a:lnTo>
                      <a:pt x="605" y="63"/>
                    </a:lnTo>
                    <a:lnTo>
                      <a:pt x="622" y="30"/>
                    </a:lnTo>
                    <a:lnTo>
                      <a:pt x="621" y="13"/>
                    </a:lnTo>
                    <a:lnTo>
                      <a:pt x="612" y="0"/>
                    </a:lnTo>
                    <a:lnTo>
                      <a:pt x="657" y="44"/>
                    </a:lnTo>
                    <a:lnTo>
                      <a:pt x="692" y="100"/>
                    </a:lnTo>
                    <a:lnTo>
                      <a:pt x="671" y="125"/>
                    </a:lnTo>
                    <a:lnTo>
                      <a:pt x="42" y="727"/>
                    </a:lnTo>
                    <a:lnTo>
                      <a:pt x="44" y="710"/>
                    </a:lnTo>
                    <a:lnTo>
                      <a:pt x="35" y="687"/>
                    </a:lnTo>
                    <a:lnTo>
                      <a:pt x="0" y="636"/>
                    </a:lnTo>
                    <a:lnTo>
                      <a:pt x="578" y="91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8F8F8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066" name="Freeform 10"/>
              <p:cNvSpPr>
                <a:spLocks/>
              </p:cNvSpPr>
              <p:nvPr/>
            </p:nvSpPr>
            <p:spPr bwMode="auto">
              <a:xfrm>
                <a:off x="3579" y="1758"/>
                <a:ext cx="667" cy="635"/>
              </a:xfrm>
              <a:custGeom>
                <a:avLst/>
                <a:gdLst>
                  <a:gd name="T0" fmla="*/ 622 w 667"/>
                  <a:gd name="T1" fmla="*/ 91 h 635"/>
                  <a:gd name="T2" fmla="*/ 649 w 667"/>
                  <a:gd name="T3" fmla="*/ 63 h 635"/>
                  <a:gd name="T4" fmla="*/ 666 w 667"/>
                  <a:gd name="T5" fmla="*/ 30 h 635"/>
                  <a:gd name="T6" fmla="*/ 665 w 667"/>
                  <a:gd name="T7" fmla="*/ 13 h 635"/>
                  <a:gd name="T8" fmla="*/ 656 w 667"/>
                  <a:gd name="T9" fmla="*/ 0 h 635"/>
                  <a:gd name="T10" fmla="*/ 645 w 667"/>
                  <a:gd name="T11" fmla="*/ 1 h 635"/>
                  <a:gd name="T12" fmla="*/ 637 w 667"/>
                  <a:gd name="T13" fmla="*/ 7 h 635"/>
                  <a:gd name="T14" fmla="*/ 0 w 667"/>
                  <a:gd name="T15" fmla="*/ 601 h 635"/>
                  <a:gd name="T16" fmla="*/ 15 w 667"/>
                  <a:gd name="T17" fmla="*/ 608 h 635"/>
                  <a:gd name="T18" fmla="*/ 44 w 667"/>
                  <a:gd name="T19" fmla="*/ 634 h 635"/>
                  <a:gd name="T20" fmla="*/ 622 w 667"/>
                  <a:gd name="T21" fmla="*/ 91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7" h="635">
                    <a:moveTo>
                      <a:pt x="622" y="91"/>
                    </a:moveTo>
                    <a:lnTo>
                      <a:pt x="649" y="63"/>
                    </a:lnTo>
                    <a:lnTo>
                      <a:pt x="666" y="30"/>
                    </a:lnTo>
                    <a:lnTo>
                      <a:pt x="665" y="13"/>
                    </a:lnTo>
                    <a:lnTo>
                      <a:pt x="656" y="0"/>
                    </a:lnTo>
                    <a:lnTo>
                      <a:pt x="645" y="1"/>
                    </a:lnTo>
                    <a:lnTo>
                      <a:pt x="637" y="7"/>
                    </a:lnTo>
                    <a:lnTo>
                      <a:pt x="0" y="601"/>
                    </a:lnTo>
                    <a:lnTo>
                      <a:pt x="15" y="608"/>
                    </a:lnTo>
                    <a:lnTo>
                      <a:pt x="44" y="634"/>
                    </a:lnTo>
                    <a:lnTo>
                      <a:pt x="622" y="91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067" name="Freeform 11"/>
              <p:cNvSpPr>
                <a:spLocks/>
              </p:cNvSpPr>
              <p:nvPr/>
            </p:nvSpPr>
            <p:spPr bwMode="auto">
              <a:xfrm>
                <a:off x="3578" y="2359"/>
                <a:ext cx="93" cy="125"/>
              </a:xfrm>
              <a:custGeom>
                <a:avLst/>
                <a:gdLst>
                  <a:gd name="T0" fmla="*/ 58 w 93"/>
                  <a:gd name="T1" fmla="*/ 46 h 125"/>
                  <a:gd name="T2" fmla="*/ 23 w 93"/>
                  <a:gd name="T3" fmla="*/ 8 h 125"/>
                  <a:gd name="T4" fmla="*/ 10 w 93"/>
                  <a:gd name="T5" fmla="*/ 0 h 125"/>
                  <a:gd name="T6" fmla="*/ 1 w 93"/>
                  <a:gd name="T7" fmla="*/ 0 h 125"/>
                  <a:gd name="T8" fmla="*/ 0 w 93"/>
                  <a:gd name="T9" fmla="*/ 11 h 125"/>
                  <a:gd name="T10" fmla="*/ 6 w 93"/>
                  <a:gd name="T11" fmla="*/ 31 h 125"/>
                  <a:gd name="T12" fmla="*/ 33 w 93"/>
                  <a:gd name="T13" fmla="*/ 78 h 125"/>
                  <a:gd name="T14" fmla="*/ 68 w 93"/>
                  <a:gd name="T15" fmla="*/ 115 h 125"/>
                  <a:gd name="T16" fmla="*/ 82 w 93"/>
                  <a:gd name="T17" fmla="*/ 124 h 125"/>
                  <a:gd name="T18" fmla="*/ 91 w 93"/>
                  <a:gd name="T19" fmla="*/ 123 h 125"/>
                  <a:gd name="T20" fmla="*/ 92 w 93"/>
                  <a:gd name="T21" fmla="*/ 113 h 125"/>
                  <a:gd name="T22" fmla="*/ 86 w 93"/>
                  <a:gd name="T23" fmla="*/ 93 h 125"/>
                  <a:gd name="T24" fmla="*/ 58 w 93"/>
                  <a:gd name="T25" fmla="*/ 46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3" h="125">
                    <a:moveTo>
                      <a:pt x="58" y="46"/>
                    </a:moveTo>
                    <a:lnTo>
                      <a:pt x="23" y="8"/>
                    </a:lnTo>
                    <a:lnTo>
                      <a:pt x="10" y="0"/>
                    </a:lnTo>
                    <a:lnTo>
                      <a:pt x="1" y="0"/>
                    </a:lnTo>
                    <a:lnTo>
                      <a:pt x="0" y="11"/>
                    </a:lnTo>
                    <a:lnTo>
                      <a:pt x="6" y="31"/>
                    </a:lnTo>
                    <a:lnTo>
                      <a:pt x="33" y="78"/>
                    </a:lnTo>
                    <a:lnTo>
                      <a:pt x="68" y="115"/>
                    </a:lnTo>
                    <a:lnTo>
                      <a:pt x="82" y="124"/>
                    </a:lnTo>
                    <a:lnTo>
                      <a:pt x="91" y="123"/>
                    </a:lnTo>
                    <a:lnTo>
                      <a:pt x="92" y="113"/>
                    </a:lnTo>
                    <a:lnTo>
                      <a:pt x="86" y="93"/>
                    </a:lnTo>
                    <a:lnTo>
                      <a:pt x="58" y="46"/>
                    </a:lnTo>
                  </a:path>
                </a:pathLst>
              </a:custGeom>
              <a:solidFill>
                <a:srgbClr val="5F5F5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068" name="Line 12"/>
              <p:cNvSpPr>
                <a:spLocks noChangeShapeType="1"/>
              </p:cNvSpPr>
              <p:nvPr/>
            </p:nvSpPr>
            <p:spPr bwMode="auto">
              <a:xfrm flipH="1">
                <a:off x="3621" y="1883"/>
                <a:ext cx="548" cy="503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069" name="Line 13"/>
              <p:cNvSpPr>
                <a:spLocks noChangeShapeType="1"/>
              </p:cNvSpPr>
              <p:nvPr/>
            </p:nvSpPr>
            <p:spPr bwMode="auto">
              <a:xfrm flipH="1">
                <a:off x="3661" y="1848"/>
                <a:ext cx="649" cy="610"/>
              </a:xfrm>
              <a:prstGeom prst="line">
                <a:avLst/>
              </a:prstGeom>
              <a:noFill/>
              <a:ln w="12700">
                <a:solidFill>
                  <a:srgbClr val="D2D2D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070" name="Freeform 14"/>
              <p:cNvSpPr>
                <a:spLocks/>
              </p:cNvSpPr>
              <p:nvPr/>
            </p:nvSpPr>
            <p:spPr bwMode="auto">
              <a:xfrm>
                <a:off x="4234" y="1704"/>
                <a:ext cx="151" cy="155"/>
              </a:xfrm>
              <a:custGeom>
                <a:avLst/>
                <a:gdLst>
                  <a:gd name="T0" fmla="*/ 150 w 151"/>
                  <a:gd name="T1" fmla="*/ 30 h 155"/>
                  <a:gd name="T2" fmla="*/ 124 w 151"/>
                  <a:gd name="T3" fmla="*/ 56 h 155"/>
                  <a:gd name="T4" fmla="*/ 108 w 151"/>
                  <a:gd name="T5" fmla="*/ 77 h 155"/>
                  <a:gd name="T6" fmla="*/ 95 w 151"/>
                  <a:gd name="T7" fmla="*/ 91 h 155"/>
                  <a:gd name="T8" fmla="*/ 87 w 151"/>
                  <a:gd name="T9" fmla="*/ 110 h 155"/>
                  <a:gd name="T10" fmla="*/ 83 w 151"/>
                  <a:gd name="T11" fmla="*/ 140 h 155"/>
                  <a:gd name="T12" fmla="*/ 83 w 151"/>
                  <a:gd name="T13" fmla="*/ 147 h 155"/>
                  <a:gd name="T14" fmla="*/ 81 w 151"/>
                  <a:gd name="T15" fmla="*/ 154 h 155"/>
                  <a:gd name="T16" fmla="*/ 34 w 151"/>
                  <a:gd name="T17" fmla="*/ 84 h 155"/>
                  <a:gd name="T18" fmla="*/ 0 w 151"/>
                  <a:gd name="T19" fmla="*/ 54 h 155"/>
                  <a:gd name="T20" fmla="*/ 7 w 151"/>
                  <a:gd name="T21" fmla="*/ 51 h 155"/>
                  <a:gd name="T22" fmla="*/ 21 w 151"/>
                  <a:gd name="T23" fmla="*/ 54 h 155"/>
                  <a:gd name="T24" fmla="*/ 41 w 151"/>
                  <a:gd name="T25" fmla="*/ 51 h 155"/>
                  <a:gd name="T26" fmla="*/ 60 w 151"/>
                  <a:gd name="T27" fmla="*/ 44 h 155"/>
                  <a:gd name="T28" fmla="*/ 78 w 151"/>
                  <a:gd name="T29" fmla="*/ 35 h 155"/>
                  <a:gd name="T30" fmla="*/ 102 w 151"/>
                  <a:gd name="T31" fmla="*/ 19 h 155"/>
                  <a:gd name="T32" fmla="*/ 124 w 151"/>
                  <a:gd name="T33" fmla="*/ 0 h 155"/>
                  <a:gd name="T34" fmla="*/ 150 w 151"/>
                  <a:gd name="T35" fmla="*/ 3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1" h="155">
                    <a:moveTo>
                      <a:pt x="150" y="30"/>
                    </a:moveTo>
                    <a:lnTo>
                      <a:pt x="124" y="56"/>
                    </a:lnTo>
                    <a:lnTo>
                      <a:pt x="108" y="77"/>
                    </a:lnTo>
                    <a:lnTo>
                      <a:pt x="95" y="91"/>
                    </a:lnTo>
                    <a:lnTo>
                      <a:pt x="87" y="110"/>
                    </a:lnTo>
                    <a:lnTo>
                      <a:pt x="83" y="140"/>
                    </a:lnTo>
                    <a:lnTo>
                      <a:pt x="83" y="147"/>
                    </a:lnTo>
                    <a:lnTo>
                      <a:pt x="81" y="154"/>
                    </a:lnTo>
                    <a:lnTo>
                      <a:pt x="34" y="84"/>
                    </a:lnTo>
                    <a:lnTo>
                      <a:pt x="0" y="54"/>
                    </a:lnTo>
                    <a:lnTo>
                      <a:pt x="7" y="51"/>
                    </a:lnTo>
                    <a:lnTo>
                      <a:pt x="21" y="54"/>
                    </a:lnTo>
                    <a:lnTo>
                      <a:pt x="41" y="51"/>
                    </a:lnTo>
                    <a:lnTo>
                      <a:pt x="60" y="44"/>
                    </a:lnTo>
                    <a:lnTo>
                      <a:pt x="78" y="35"/>
                    </a:lnTo>
                    <a:lnTo>
                      <a:pt x="102" y="19"/>
                    </a:lnTo>
                    <a:lnTo>
                      <a:pt x="124" y="0"/>
                    </a:lnTo>
                    <a:lnTo>
                      <a:pt x="150" y="30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72727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071" name="Freeform 15"/>
              <p:cNvSpPr>
                <a:spLocks/>
              </p:cNvSpPr>
              <p:nvPr/>
            </p:nvSpPr>
            <p:spPr bwMode="auto">
              <a:xfrm>
                <a:off x="4167" y="1778"/>
                <a:ext cx="99" cy="102"/>
              </a:xfrm>
              <a:custGeom>
                <a:avLst/>
                <a:gdLst>
                  <a:gd name="T0" fmla="*/ 78 w 99"/>
                  <a:gd name="T1" fmla="*/ 0 h 102"/>
                  <a:gd name="T2" fmla="*/ 74 w 99"/>
                  <a:gd name="T3" fmla="*/ 21 h 102"/>
                  <a:gd name="T4" fmla="*/ 55 w 99"/>
                  <a:gd name="T5" fmla="*/ 50 h 102"/>
                  <a:gd name="T6" fmla="*/ 0 w 99"/>
                  <a:gd name="T7" fmla="*/ 101 h 102"/>
                  <a:gd name="T8" fmla="*/ 67 w 99"/>
                  <a:gd name="T9" fmla="*/ 66 h 102"/>
                  <a:gd name="T10" fmla="*/ 91 w 99"/>
                  <a:gd name="T11" fmla="*/ 50 h 102"/>
                  <a:gd name="T12" fmla="*/ 98 w 99"/>
                  <a:gd name="T13" fmla="*/ 37 h 102"/>
                  <a:gd name="T14" fmla="*/ 98 w 99"/>
                  <a:gd name="T15" fmla="*/ 28 h 102"/>
                  <a:gd name="T16" fmla="*/ 95 w 99"/>
                  <a:gd name="T17" fmla="*/ 17 h 102"/>
                  <a:gd name="T18" fmla="*/ 85 w 99"/>
                  <a:gd name="T19" fmla="*/ 4 h 102"/>
                  <a:gd name="T20" fmla="*/ 78 w 99"/>
                  <a:gd name="T21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9" h="102">
                    <a:moveTo>
                      <a:pt x="78" y="0"/>
                    </a:moveTo>
                    <a:lnTo>
                      <a:pt x="74" y="21"/>
                    </a:lnTo>
                    <a:lnTo>
                      <a:pt x="55" y="50"/>
                    </a:lnTo>
                    <a:lnTo>
                      <a:pt x="0" y="101"/>
                    </a:lnTo>
                    <a:lnTo>
                      <a:pt x="67" y="66"/>
                    </a:lnTo>
                    <a:lnTo>
                      <a:pt x="91" y="50"/>
                    </a:lnTo>
                    <a:lnTo>
                      <a:pt x="98" y="37"/>
                    </a:lnTo>
                    <a:lnTo>
                      <a:pt x="98" y="28"/>
                    </a:lnTo>
                    <a:lnTo>
                      <a:pt x="95" y="17"/>
                    </a:lnTo>
                    <a:lnTo>
                      <a:pt x="85" y="4"/>
                    </a:lnTo>
                    <a:lnTo>
                      <a:pt x="78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072" name="Freeform 16"/>
              <p:cNvSpPr>
                <a:spLocks/>
              </p:cNvSpPr>
              <p:nvPr/>
            </p:nvSpPr>
            <p:spPr bwMode="auto">
              <a:xfrm>
                <a:off x="4289" y="1727"/>
                <a:ext cx="85" cy="97"/>
              </a:xfrm>
              <a:custGeom>
                <a:avLst/>
                <a:gdLst>
                  <a:gd name="T0" fmla="*/ 84 w 85"/>
                  <a:gd name="T1" fmla="*/ 5 h 97"/>
                  <a:gd name="T2" fmla="*/ 42 w 85"/>
                  <a:gd name="T3" fmla="*/ 50 h 97"/>
                  <a:gd name="T4" fmla="*/ 21 w 85"/>
                  <a:gd name="T5" fmla="*/ 96 h 97"/>
                  <a:gd name="T6" fmla="*/ 17 w 85"/>
                  <a:gd name="T7" fmla="*/ 92 h 97"/>
                  <a:gd name="T8" fmla="*/ 8 w 85"/>
                  <a:gd name="T9" fmla="*/ 75 h 97"/>
                  <a:gd name="T10" fmla="*/ 0 w 85"/>
                  <a:gd name="T11" fmla="*/ 63 h 97"/>
                  <a:gd name="T12" fmla="*/ 38 w 85"/>
                  <a:gd name="T13" fmla="*/ 42 h 97"/>
                  <a:gd name="T14" fmla="*/ 78 w 85"/>
                  <a:gd name="T15" fmla="*/ 0 h 97"/>
                  <a:gd name="T16" fmla="*/ 84 w 85"/>
                  <a:gd name="T17" fmla="*/ 5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97">
                    <a:moveTo>
                      <a:pt x="84" y="5"/>
                    </a:moveTo>
                    <a:lnTo>
                      <a:pt x="42" y="50"/>
                    </a:lnTo>
                    <a:lnTo>
                      <a:pt x="21" y="96"/>
                    </a:lnTo>
                    <a:lnTo>
                      <a:pt x="17" y="92"/>
                    </a:lnTo>
                    <a:lnTo>
                      <a:pt x="8" y="75"/>
                    </a:lnTo>
                    <a:lnTo>
                      <a:pt x="0" y="63"/>
                    </a:lnTo>
                    <a:lnTo>
                      <a:pt x="38" y="42"/>
                    </a:lnTo>
                    <a:lnTo>
                      <a:pt x="78" y="0"/>
                    </a:lnTo>
                    <a:lnTo>
                      <a:pt x="84" y="5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990600" y="5715000"/>
            <a:ext cx="72802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ClrTx/>
              <a:buSzTx/>
              <a:buFontTx/>
              <a:buNone/>
            </a:pPr>
            <a:r>
              <a:rPr lang="de-DE" altLang="en-US" i="1">
                <a:solidFill>
                  <a:srgbClr val="000000"/>
                </a:solidFill>
                <a:latin typeface="Arial Unicode MS" pitchFamily="34" charset="-128"/>
              </a:rPr>
              <a:t>Hier kommen die berüchtigten back-up-Folien ...</a:t>
            </a:r>
          </a:p>
        </p:txBody>
      </p:sp>
    </p:spTree>
  </p:cSld>
  <p:clrMapOvr>
    <a:masterClrMapping/>
  </p:clrMapOvr>
  <p:transition spd="med">
    <p:wipe dir="r"/>
    <p:sndAc>
      <p:stSnd>
        <p:snd r:embed="rId3" name="KAMERA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2"/>
          <p:cNvGrpSpPr>
            <a:grpSpLocks noChangeAspect="1"/>
          </p:cNvGrpSpPr>
          <p:nvPr/>
        </p:nvGrpSpPr>
        <p:grpSpPr bwMode="auto">
          <a:xfrm>
            <a:off x="457200" y="1144588"/>
            <a:ext cx="4268788" cy="4265612"/>
            <a:chOff x="486" y="1033"/>
            <a:chExt cx="3162" cy="3160"/>
          </a:xfrm>
        </p:grpSpPr>
        <p:grpSp>
          <p:nvGrpSpPr>
            <p:cNvPr id="47107" name="Group 3"/>
            <p:cNvGrpSpPr>
              <a:grpSpLocks noChangeAspect="1"/>
            </p:cNvGrpSpPr>
            <p:nvPr/>
          </p:nvGrpSpPr>
          <p:grpSpPr bwMode="auto">
            <a:xfrm>
              <a:off x="1020" y="1581"/>
              <a:ext cx="2086" cy="2086"/>
              <a:chOff x="1848" y="1311"/>
              <a:chExt cx="2086" cy="2086"/>
            </a:xfrm>
          </p:grpSpPr>
          <p:sp>
            <p:nvSpPr>
              <p:cNvPr id="47108" name="Oval 4"/>
              <p:cNvSpPr>
                <a:spLocks noChangeAspect="1" noChangeArrowheads="1"/>
              </p:cNvSpPr>
              <p:nvPr/>
            </p:nvSpPr>
            <p:spPr bwMode="auto">
              <a:xfrm>
                <a:off x="1848" y="1311"/>
                <a:ext cx="2086" cy="2086"/>
              </a:xfrm>
              <a:prstGeom prst="ellipse">
                <a:avLst/>
              </a:prstGeom>
              <a:gradFill rotWithShape="1">
                <a:gsLst>
                  <a:gs pos="0">
                    <a:srgbClr val="E6E6E6"/>
                  </a:gs>
                  <a:gs pos="14999">
                    <a:srgbClr val="7D8496"/>
                  </a:gs>
                  <a:gs pos="53000">
                    <a:srgbClr val="E6E6E6"/>
                  </a:gs>
                  <a:gs pos="67999">
                    <a:srgbClr val="7D8496"/>
                  </a:gs>
                  <a:gs pos="92999">
                    <a:srgbClr val="E6E6E6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7109" name="Text Box 5"/>
              <p:cNvSpPr txBox="1">
                <a:spLocks noChangeAspect="1" noChangeArrowheads="1"/>
              </p:cNvSpPr>
              <p:nvPr/>
            </p:nvSpPr>
            <p:spPr bwMode="gray">
              <a:xfrm>
                <a:off x="2252" y="1440"/>
                <a:ext cx="129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buClrTx/>
                  <a:buSzTx/>
                  <a:buFontTx/>
                  <a:buNone/>
                </a:pPr>
                <a:r>
                  <a:rPr lang="de-DE" altLang="en-US" sz="1600">
                    <a:latin typeface="Arial Narrow" pitchFamily="34" charset="0"/>
                  </a:rPr>
                  <a:t>Beschreibung</a:t>
                </a:r>
              </a:p>
            </p:txBody>
          </p:sp>
          <p:sp>
            <p:nvSpPr>
              <p:cNvPr id="47110" name="Text Box 6"/>
              <p:cNvSpPr txBox="1">
                <a:spLocks noChangeAspect="1" noChangeArrowheads="1"/>
              </p:cNvSpPr>
              <p:nvPr/>
            </p:nvSpPr>
            <p:spPr bwMode="gray">
              <a:xfrm>
                <a:off x="2252" y="3067"/>
                <a:ext cx="1296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buClrTx/>
                  <a:buSzTx/>
                  <a:buFontTx/>
                  <a:buNone/>
                </a:pPr>
                <a:r>
                  <a:rPr lang="de-DE" altLang="en-US" sz="1600">
                    <a:latin typeface="Arial Narrow" pitchFamily="34" charset="0"/>
                  </a:rPr>
                  <a:t>z.B.:</a:t>
                </a:r>
                <a:r>
                  <a:rPr lang="de-DE" altLang="en-US" sz="1600">
                    <a:solidFill>
                      <a:schemeClr val="bg1"/>
                    </a:solidFill>
                    <a:latin typeface="Arial Narrow" pitchFamily="34" charset="0"/>
                  </a:rPr>
                  <a:t> </a:t>
                </a:r>
                <a:r>
                  <a:rPr lang="de-DE" altLang="en-US" sz="1600">
                    <a:latin typeface="Arial Narrow" pitchFamily="34" charset="0"/>
                  </a:rPr>
                  <a:t>Adresse</a:t>
                </a:r>
              </a:p>
            </p:txBody>
          </p:sp>
        </p:grpSp>
        <p:grpSp>
          <p:nvGrpSpPr>
            <p:cNvPr id="47111" name="Group 7"/>
            <p:cNvGrpSpPr>
              <a:grpSpLocks noChangeAspect="1"/>
            </p:cNvGrpSpPr>
            <p:nvPr/>
          </p:nvGrpSpPr>
          <p:grpSpPr bwMode="auto">
            <a:xfrm>
              <a:off x="1387" y="1948"/>
              <a:ext cx="1353" cy="1353"/>
              <a:chOff x="2215" y="1678"/>
              <a:chExt cx="1353" cy="1353"/>
            </a:xfrm>
          </p:grpSpPr>
          <p:sp>
            <p:nvSpPr>
              <p:cNvPr id="47112" name="Oval 8"/>
              <p:cNvSpPr>
                <a:spLocks noChangeAspect="1" noChangeArrowheads="1"/>
              </p:cNvSpPr>
              <p:nvPr/>
            </p:nvSpPr>
            <p:spPr bwMode="auto">
              <a:xfrm>
                <a:off x="2215" y="1678"/>
                <a:ext cx="1353" cy="1353"/>
              </a:xfrm>
              <a:prstGeom prst="ellipse">
                <a:avLst/>
              </a:prstGeom>
              <a:gradFill rotWithShape="1"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7113" name="Text Box 9"/>
              <p:cNvSpPr txBox="1">
                <a:spLocks noChangeAspect="1" noChangeArrowheads="1"/>
              </p:cNvSpPr>
              <p:nvPr/>
            </p:nvSpPr>
            <p:spPr bwMode="gray">
              <a:xfrm>
                <a:off x="2408" y="1712"/>
                <a:ext cx="979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buClrTx/>
                  <a:buSzTx/>
                  <a:buFontTx/>
                  <a:buNone/>
                </a:pPr>
                <a:r>
                  <a:rPr lang="de-DE" altLang="en-US" sz="1600">
                    <a:latin typeface="Arial Narrow" pitchFamily="34" charset="0"/>
                  </a:rPr>
                  <a:t>Zertifikate</a:t>
                </a:r>
              </a:p>
            </p:txBody>
          </p:sp>
          <p:sp>
            <p:nvSpPr>
              <p:cNvPr id="47114" name="Text Box 10"/>
              <p:cNvSpPr txBox="1">
                <a:spLocks noChangeAspect="1" noChangeArrowheads="1"/>
              </p:cNvSpPr>
              <p:nvPr/>
            </p:nvSpPr>
            <p:spPr bwMode="gray">
              <a:xfrm>
                <a:off x="2408" y="2775"/>
                <a:ext cx="97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buClrTx/>
                  <a:buSzTx/>
                  <a:buFontTx/>
                  <a:buNone/>
                </a:pPr>
                <a:r>
                  <a:rPr lang="de-DE" altLang="en-US" sz="1600">
                    <a:latin typeface="Arial Narrow" pitchFamily="34" charset="0"/>
                  </a:rPr>
                  <a:t>z.B.:</a:t>
                </a:r>
                <a:r>
                  <a:rPr lang="de-DE" altLang="en-US" sz="1600">
                    <a:solidFill>
                      <a:schemeClr val="bg1"/>
                    </a:solidFill>
                    <a:latin typeface="Arial Narrow" pitchFamily="34" charset="0"/>
                  </a:rPr>
                  <a:t> </a:t>
                </a:r>
                <a:r>
                  <a:rPr lang="de-DE" altLang="en-US" sz="1600">
                    <a:latin typeface="Arial Narrow" pitchFamily="34" charset="0"/>
                  </a:rPr>
                  <a:t>Signatur</a:t>
                </a:r>
              </a:p>
            </p:txBody>
          </p:sp>
        </p:grpSp>
        <p:sp>
          <p:nvSpPr>
            <p:cNvPr id="47115" name="Oval 11"/>
            <p:cNvSpPr>
              <a:spLocks noChangeAspect="1" noChangeArrowheads="1"/>
            </p:cNvSpPr>
            <p:nvPr/>
          </p:nvSpPr>
          <p:spPr bwMode="auto">
            <a:xfrm>
              <a:off x="1636" y="2203"/>
              <a:ext cx="855" cy="855"/>
            </a:xfrm>
            <a:prstGeom prst="ellipse">
              <a:avLst/>
            </a:prstGeom>
            <a:gradFill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16" name="Text Box 12"/>
            <p:cNvSpPr txBox="1">
              <a:spLocks noChangeAspect="1" noChangeArrowheads="1"/>
            </p:cNvSpPr>
            <p:nvPr/>
          </p:nvSpPr>
          <p:spPr bwMode="gray">
            <a:xfrm>
              <a:off x="1701" y="2256"/>
              <a:ext cx="725" cy="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buClrTx/>
                <a:buSzTx/>
                <a:buFontTx/>
                <a:buNone/>
              </a:pPr>
              <a:endParaRPr lang="de-DE" altLang="en-US" sz="2000">
                <a:solidFill>
                  <a:schemeClr val="bg1"/>
                </a:solidFill>
                <a:latin typeface="Arial Narrow" pitchFamily="34" charset="0"/>
              </a:endParaRPr>
            </a:p>
            <a:p>
              <a:pPr algn="ctr" eaLnBrk="1" hangingPunct="1">
                <a:buClrTx/>
                <a:buSzTx/>
                <a:buFontTx/>
                <a:buNone/>
              </a:pPr>
              <a:r>
                <a:rPr lang="de-DE" altLang="en-US" sz="2000">
                  <a:solidFill>
                    <a:schemeClr val="bg1"/>
                  </a:solidFill>
                  <a:latin typeface="Arial Narrow" pitchFamily="34" charset="0"/>
                </a:rPr>
                <a:t>Existenz</a:t>
              </a:r>
              <a:br>
                <a:rPr lang="de-DE" altLang="en-US" sz="2000">
                  <a:solidFill>
                    <a:schemeClr val="bg1"/>
                  </a:solidFill>
                  <a:latin typeface="Arial Narrow" pitchFamily="34" charset="0"/>
                </a:rPr>
              </a:br>
              <a:r>
                <a:rPr lang="de-DE" altLang="en-US" sz="1600">
                  <a:solidFill>
                    <a:schemeClr val="bg1"/>
                  </a:solidFill>
                  <a:latin typeface="Arial Narrow" pitchFamily="34" charset="0"/>
                </a:rPr>
                <a:t>z.B.: ID</a:t>
              </a:r>
            </a:p>
          </p:txBody>
        </p:sp>
        <p:grpSp>
          <p:nvGrpSpPr>
            <p:cNvPr id="47117" name="Group 13"/>
            <p:cNvGrpSpPr>
              <a:grpSpLocks noChangeAspect="1"/>
            </p:cNvGrpSpPr>
            <p:nvPr/>
          </p:nvGrpSpPr>
          <p:grpSpPr bwMode="auto">
            <a:xfrm>
              <a:off x="486" y="1091"/>
              <a:ext cx="3045" cy="3061"/>
              <a:chOff x="1314" y="821"/>
              <a:chExt cx="3045" cy="3061"/>
            </a:xfrm>
          </p:grpSpPr>
          <p:sp>
            <p:nvSpPr>
              <p:cNvPr id="47118" name="AutoShape 14"/>
              <p:cNvSpPr>
                <a:spLocks noChangeAspect="1" noChangeArrowheads="1"/>
              </p:cNvSpPr>
              <p:nvPr/>
            </p:nvSpPr>
            <p:spPr bwMode="gray">
              <a:xfrm rot="16200000">
                <a:off x="1306" y="829"/>
                <a:ext cx="3061" cy="3045"/>
              </a:xfrm>
              <a:custGeom>
                <a:avLst/>
                <a:gdLst>
                  <a:gd name="G0" fmla="+- 6995 0 0"/>
                  <a:gd name="G1" fmla="+- -8802571 0 0"/>
                  <a:gd name="G2" fmla="+- 0 0 -8802571"/>
                  <a:gd name="T0" fmla="*/ 0 256 1"/>
                  <a:gd name="T1" fmla="*/ 180 256 1"/>
                  <a:gd name="G3" fmla="+- -8802571 T0 T1"/>
                  <a:gd name="T2" fmla="*/ 0 256 1"/>
                  <a:gd name="T3" fmla="*/ 90 256 1"/>
                  <a:gd name="G4" fmla="+- -8802571 T2 T3"/>
                  <a:gd name="G5" fmla="*/ G4 2 1"/>
                  <a:gd name="T4" fmla="*/ 90 256 1"/>
                  <a:gd name="T5" fmla="*/ 0 256 1"/>
                  <a:gd name="G6" fmla="+- -8802571 T4 T5"/>
                  <a:gd name="G7" fmla="*/ G6 2 1"/>
                  <a:gd name="G8" fmla="abs -880257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6995"/>
                  <a:gd name="G18" fmla="*/ 6995 1 2"/>
                  <a:gd name="G19" fmla="+- G18 5400 0"/>
                  <a:gd name="G20" fmla="cos G19 -8802571"/>
                  <a:gd name="G21" fmla="sin G19 -8802571"/>
                  <a:gd name="G22" fmla="+- G20 10800 0"/>
                  <a:gd name="G23" fmla="+- G21 10800 0"/>
                  <a:gd name="G24" fmla="+- 10800 0 G20"/>
                  <a:gd name="G25" fmla="+- 6995 10800 0"/>
                  <a:gd name="G26" fmla="?: G9 G17 G25"/>
                  <a:gd name="G27" fmla="?: G9 0 21600"/>
                  <a:gd name="G28" fmla="cos 10800 -8802571"/>
                  <a:gd name="G29" fmla="sin 10800 -8802571"/>
                  <a:gd name="G30" fmla="sin 6995 -880257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8802571 G34 0"/>
                  <a:gd name="G36" fmla="?: G6 G35 G31"/>
                  <a:gd name="G37" fmla="+- 21600 0 G36"/>
                  <a:gd name="G38" fmla="?: G4 0 G33"/>
                  <a:gd name="G39" fmla="?: -880257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583 w 21600"/>
                  <a:gd name="T15" fmla="*/ 4433 h 21600"/>
                  <a:gd name="T16" fmla="*/ 10800 w 21600"/>
                  <a:gd name="T17" fmla="*/ 3805 h 21600"/>
                  <a:gd name="T18" fmla="*/ 17017 w 21600"/>
                  <a:gd name="T19" fmla="*/ 4433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913" y="5795"/>
                    </a:moveTo>
                    <a:cubicBezTo>
                      <a:pt x="7219" y="4519"/>
                      <a:pt x="8973" y="3804"/>
                      <a:pt x="10800" y="3805"/>
                    </a:cubicBezTo>
                    <a:cubicBezTo>
                      <a:pt x="12626" y="3805"/>
                      <a:pt x="14380" y="4519"/>
                      <a:pt x="15686" y="5795"/>
                    </a:cubicBezTo>
                    <a:lnTo>
                      <a:pt x="18345" y="3072"/>
                    </a:lnTo>
                    <a:cubicBezTo>
                      <a:pt x="16327" y="1102"/>
                      <a:pt x="13619" y="-1"/>
                      <a:pt x="10799" y="0"/>
                    </a:cubicBezTo>
                    <a:cubicBezTo>
                      <a:pt x="7980" y="0"/>
                      <a:pt x="5272" y="1102"/>
                      <a:pt x="3254" y="307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80">
                      <a:gamma/>
                      <a:shade val="46275"/>
                      <a:invGamma/>
                    </a:srgbClr>
                  </a:gs>
                  <a:gs pos="50000">
                    <a:srgbClr val="008080"/>
                  </a:gs>
                  <a:gs pos="100000">
                    <a:srgbClr val="008080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7119" name="Text Box 15"/>
              <p:cNvSpPr txBox="1">
                <a:spLocks noChangeAspect="1" noChangeArrowheads="1"/>
              </p:cNvSpPr>
              <p:nvPr/>
            </p:nvSpPr>
            <p:spPr bwMode="gray">
              <a:xfrm rot="-5400000">
                <a:off x="826" y="2233"/>
                <a:ext cx="1722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buClrTx/>
                  <a:buSzTx/>
                  <a:buFontTx/>
                  <a:buNone/>
                </a:pPr>
                <a:r>
                  <a:rPr lang="de-DE" altLang="en-US" sz="1600">
                    <a:solidFill>
                      <a:schemeClr val="bg1"/>
                    </a:solidFill>
                    <a:latin typeface="Arial Narrow" pitchFamily="34" charset="0"/>
                  </a:rPr>
                  <a:t>z.B.: Kunden Profil</a:t>
                </a:r>
              </a:p>
            </p:txBody>
          </p:sp>
        </p:grpSp>
        <p:grpSp>
          <p:nvGrpSpPr>
            <p:cNvPr id="47120" name="Group 16"/>
            <p:cNvGrpSpPr>
              <a:grpSpLocks noChangeAspect="1"/>
            </p:cNvGrpSpPr>
            <p:nvPr/>
          </p:nvGrpSpPr>
          <p:grpSpPr bwMode="auto">
            <a:xfrm>
              <a:off x="539" y="1033"/>
              <a:ext cx="3061" cy="3045"/>
              <a:chOff x="1367" y="763"/>
              <a:chExt cx="3061" cy="3045"/>
            </a:xfrm>
          </p:grpSpPr>
          <p:sp>
            <p:nvSpPr>
              <p:cNvPr id="47121" name="AutoShape 17"/>
              <p:cNvSpPr>
                <a:spLocks noChangeAspect="1" noChangeArrowheads="1"/>
              </p:cNvSpPr>
              <p:nvPr/>
            </p:nvSpPr>
            <p:spPr bwMode="gray">
              <a:xfrm>
                <a:off x="1367" y="763"/>
                <a:ext cx="3061" cy="3045"/>
              </a:xfrm>
              <a:custGeom>
                <a:avLst/>
                <a:gdLst>
                  <a:gd name="G0" fmla="+- 6995 0 0"/>
                  <a:gd name="G1" fmla="+- -8802571 0 0"/>
                  <a:gd name="G2" fmla="+- 0 0 -8802571"/>
                  <a:gd name="T0" fmla="*/ 0 256 1"/>
                  <a:gd name="T1" fmla="*/ 180 256 1"/>
                  <a:gd name="G3" fmla="+- -8802571 T0 T1"/>
                  <a:gd name="T2" fmla="*/ 0 256 1"/>
                  <a:gd name="T3" fmla="*/ 90 256 1"/>
                  <a:gd name="G4" fmla="+- -8802571 T2 T3"/>
                  <a:gd name="G5" fmla="*/ G4 2 1"/>
                  <a:gd name="T4" fmla="*/ 90 256 1"/>
                  <a:gd name="T5" fmla="*/ 0 256 1"/>
                  <a:gd name="G6" fmla="+- -8802571 T4 T5"/>
                  <a:gd name="G7" fmla="*/ G6 2 1"/>
                  <a:gd name="G8" fmla="abs -880257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6995"/>
                  <a:gd name="G18" fmla="*/ 6995 1 2"/>
                  <a:gd name="G19" fmla="+- G18 5400 0"/>
                  <a:gd name="G20" fmla="cos G19 -8802571"/>
                  <a:gd name="G21" fmla="sin G19 -8802571"/>
                  <a:gd name="G22" fmla="+- G20 10800 0"/>
                  <a:gd name="G23" fmla="+- G21 10800 0"/>
                  <a:gd name="G24" fmla="+- 10800 0 G20"/>
                  <a:gd name="G25" fmla="+- 6995 10800 0"/>
                  <a:gd name="G26" fmla="?: G9 G17 G25"/>
                  <a:gd name="G27" fmla="?: G9 0 21600"/>
                  <a:gd name="G28" fmla="cos 10800 -8802571"/>
                  <a:gd name="G29" fmla="sin 10800 -8802571"/>
                  <a:gd name="G30" fmla="sin 6995 -880257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8802571 G34 0"/>
                  <a:gd name="G36" fmla="?: G6 G35 G31"/>
                  <a:gd name="G37" fmla="+- 21600 0 G36"/>
                  <a:gd name="G38" fmla="?: G4 0 G33"/>
                  <a:gd name="G39" fmla="?: -880257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583 w 21600"/>
                  <a:gd name="T15" fmla="*/ 4433 h 21600"/>
                  <a:gd name="T16" fmla="*/ 10800 w 21600"/>
                  <a:gd name="T17" fmla="*/ 3805 h 21600"/>
                  <a:gd name="T18" fmla="*/ 17017 w 21600"/>
                  <a:gd name="T19" fmla="*/ 4433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913" y="5795"/>
                    </a:moveTo>
                    <a:cubicBezTo>
                      <a:pt x="7219" y="4519"/>
                      <a:pt x="8973" y="3804"/>
                      <a:pt x="10800" y="3805"/>
                    </a:cubicBezTo>
                    <a:cubicBezTo>
                      <a:pt x="12626" y="3805"/>
                      <a:pt x="14380" y="4519"/>
                      <a:pt x="15686" y="5795"/>
                    </a:cubicBezTo>
                    <a:lnTo>
                      <a:pt x="18345" y="3072"/>
                    </a:lnTo>
                    <a:cubicBezTo>
                      <a:pt x="16327" y="1102"/>
                      <a:pt x="13619" y="-1"/>
                      <a:pt x="10799" y="0"/>
                    </a:cubicBezTo>
                    <a:cubicBezTo>
                      <a:pt x="7980" y="0"/>
                      <a:pt x="5272" y="1102"/>
                      <a:pt x="3254" y="307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A50021">
                      <a:gamma/>
                      <a:shade val="46275"/>
                      <a:invGamma/>
                    </a:srgbClr>
                  </a:gs>
                  <a:gs pos="50000">
                    <a:srgbClr val="A50021"/>
                  </a:gs>
                  <a:gs pos="100000">
                    <a:srgbClr val="A50021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buClrTx/>
                  <a:buSzTx/>
                  <a:buFontTx/>
                  <a:buNone/>
                </a:pPr>
                <a:endParaRPr lang="en-US" altLang="en-US" sz="20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47122" name="Text Box 18"/>
              <p:cNvSpPr txBox="1">
                <a:spLocks noChangeAspect="1" noChangeArrowheads="1"/>
              </p:cNvSpPr>
              <p:nvPr/>
            </p:nvSpPr>
            <p:spPr bwMode="gray">
              <a:xfrm>
                <a:off x="2049" y="950"/>
                <a:ext cx="1721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buClrTx/>
                  <a:buSzTx/>
                  <a:buFontTx/>
                  <a:buNone/>
                </a:pPr>
                <a:r>
                  <a:rPr lang="de-DE" altLang="en-US" sz="1600">
                    <a:solidFill>
                      <a:schemeClr val="bg1"/>
                    </a:solidFill>
                    <a:latin typeface="Arial Narrow" pitchFamily="34" charset="0"/>
                  </a:rPr>
                  <a:t>Rollen &amp; Berechtigungen</a:t>
                </a:r>
              </a:p>
            </p:txBody>
          </p:sp>
        </p:grpSp>
        <p:grpSp>
          <p:nvGrpSpPr>
            <p:cNvPr id="47123" name="Group 19"/>
            <p:cNvGrpSpPr>
              <a:grpSpLocks noChangeAspect="1"/>
            </p:cNvGrpSpPr>
            <p:nvPr/>
          </p:nvGrpSpPr>
          <p:grpSpPr bwMode="auto">
            <a:xfrm>
              <a:off x="545" y="1148"/>
              <a:ext cx="3061" cy="3045"/>
              <a:chOff x="1373" y="878"/>
              <a:chExt cx="3061" cy="3045"/>
            </a:xfrm>
          </p:grpSpPr>
          <p:sp>
            <p:nvSpPr>
              <p:cNvPr id="47124" name="AutoShape 20"/>
              <p:cNvSpPr>
                <a:spLocks noChangeAspect="1" noChangeArrowheads="1"/>
              </p:cNvSpPr>
              <p:nvPr/>
            </p:nvSpPr>
            <p:spPr bwMode="gray">
              <a:xfrm rot="10800000">
                <a:off x="1373" y="878"/>
                <a:ext cx="3061" cy="3045"/>
              </a:xfrm>
              <a:custGeom>
                <a:avLst/>
                <a:gdLst>
                  <a:gd name="G0" fmla="+- 6995 0 0"/>
                  <a:gd name="G1" fmla="+- -8802571 0 0"/>
                  <a:gd name="G2" fmla="+- 0 0 -8802571"/>
                  <a:gd name="T0" fmla="*/ 0 256 1"/>
                  <a:gd name="T1" fmla="*/ 180 256 1"/>
                  <a:gd name="G3" fmla="+- -8802571 T0 T1"/>
                  <a:gd name="T2" fmla="*/ 0 256 1"/>
                  <a:gd name="T3" fmla="*/ 90 256 1"/>
                  <a:gd name="G4" fmla="+- -8802571 T2 T3"/>
                  <a:gd name="G5" fmla="*/ G4 2 1"/>
                  <a:gd name="T4" fmla="*/ 90 256 1"/>
                  <a:gd name="T5" fmla="*/ 0 256 1"/>
                  <a:gd name="G6" fmla="+- -8802571 T4 T5"/>
                  <a:gd name="G7" fmla="*/ G6 2 1"/>
                  <a:gd name="G8" fmla="abs -880257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6995"/>
                  <a:gd name="G18" fmla="*/ 6995 1 2"/>
                  <a:gd name="G19" fmla="+- G18 5400 0"/>
                  <a:gd name="G20" fmla="cos G19 -8802571"/>
                  <a:gd name="G21" fmla="sin G19 -8802571"/>
                  <a:gd name="G22" fmla="+- G20 10800 0"/>
                  <a:gd name="G23" fmla="+- G21 10800 0"/>
                  <a:gd name="G24" fmla="+- 10800 0 G20"/>
                  <a:gd name="G25" fmla="+- 6995 10800 0"/>
                  <a:gd name="G26" fmla="?: G9 G17 G25"/>
                  <a:gd name="G27" fmla="?: G9 0 21600"/>
                  <a:gd name="G28" fmla="cos 10800 -8802571"/>
                  <a:gd name="G29" fmla="sin 10800 -8802571"/>
                  <a:gd name="G30" fmla="sin 6995 -880257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8802571 G34 0"/>
                  <a:gd name="G36" fmla="?: G6 G35 G31"/>
                  <a:gd name="G37" fmla="+- 21600 0 G36"/>
                  <a:gd name="G38" fmla="?: G4 0 G33"/>
                  <a:gd name="G39" fmla="?: -880257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583 w 21600"/>
                  <a:gd name="T15" fmla="*/ 4433 h 21600"/>
                  <a:gd name="T16" fmla="*/ 10800 w 21600"/>
                  <a:gd name="T17" fmla="*/ 3805 h 21600"/>
                  <a:gd name="T18" fmla="*/ 17017 w 21600"/>
                  <a:gd name="T19" fmla="*/ 4433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913" y="5795"/>
                    </a:moveTo>
                    <a:cubicBezTo>
                      <a:pt x="7219" y="4519"/>
                      <a:pt x="8973" y="3804"/>
                      <a:pt x="10800" y="3805"/>
                    </a:cubicBezTo>
                    <a:cubicBezTo>
                      <a:pt x="12626" y="3805"/>
                      <a:pt x="14380" y="4519"/>
                      <a:pt x="15686" y="5795"/>
                    </a:cubicBezTo>
                    <a:lnTo>
                      <a:pt x="18345" y="3072"/>
                    </a:lnTo>
                    <a:cubicBezTo>
                      <a:pt x="16327" y="1102"/>
                      <a:pt x="13619" y="-1"/>
                      <a:pt x="10799" y="0"/>
                    </a:cubicBezTo>
                    <a:cubicBezTo>
                      <a:pt x="7980" y="0"/>
                      <a:pt x="5272" y="1102"/>
                      <a:pt x="3254" y="307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36699">
                      <a:gamma/>
                      <a:shade val="46275"/>
                      <a:invGamma/>
                    </a:srgbClr>
                  </a:gs>
                  <a:gs pos="50000">
                    <a:srgbClr val="336699"/>
                  </a:gs>
                  <a:gs pos="100000">
                    <a:srgbClr val="336699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7125" name="Text Box 21"/>
              <p:cNvSpPr txBox="1">
                <a:spLocks noChangeAspect="1" noChangeArrowheads="1"/>
              </p:cNvSpPr>
              <p:nvPr/>
            </p:nvSpPr>
            <p:spPr bwMode="gray">
              <a:xfrm>
                <a:off x="2040" y="3496"/>
                <a:ext cx="1722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buClrTx/>
                  <a:buSzTx/>
                  <a:buFontTx/>
                  <a:buNone/>
                </a:pPr>
                <a:r>
                  <a:rPr lang="de-DE" altLang="en-US" sz="1600">
                    <a:solidFill>
                      <a:schemeClr val="bg1"/>
                    </a:solidFill>
                    <a:latin typeface="Arial Narrow" pitchFamily="34" charset="0"/>
                  </a:rPr>
                  <a:t>z.B.: Mitarbeiter Profil</a:t>
                </a:r>
              </a:p>
            </p:txBody>
          </p:sp>
        </p:grpSp>
        <p:grpSp>
          <p:nvGrpSpPr>
            <p:cNvPr id="47126" name="Group 22"/>
            <p:cNvGrpSpPr>
              <a:grpSpLocks noChangeAspect="1"/>
            </p:cNvGrpSpPr>
            <p:nvPr/>
          </p:nvGrpSpPr>
          <p:grpSpPr bwMode="auto">
            <a:xfrm>
              <a:off x="603" y="1072"/>
              <a:ext cx="3045" cy="3061"/>
              <a:chOff x="1431" y="802"/>
              <a:chExt cx="3045" cy="3061"/>
            </a:xfrm>
          </p:grpSpPr>
          <p:sp>
            <p:nvSpPr>
              <p:cNvPr id="47127" name="AutoShape 23"/>
              <p:cNvSpPr>
                <a:spLocks noChangeAspect="1" noChangeArrowheads="1"/>
              </p:cNvSpPr>
              <p:nvPr/>
            </p:nvSpPr>
            <p:spPr bwMode="gray">
              <a:xfrm rot="5400000">
                <a:off x="1423" y="810"/>
                <a:ext cx="3061" cy="3045"/>
              </a:xfrm>
              <a:custGeom>
                <a:avLst/>
                <a:gdLst>
                  <a:gd name="G0" fmla="+- 6995 0 0"/>
                  <a:gd name="G1" fmla="+- -8802571 0 0"/>
                  <a:gd name="G2" fmla="+- 0 0 -8802571"/>
                  <a:gd name="T0" fmla="*/ 0 256 1"/>
                  <a:gd name="T1" fmla="*/ 180 256 1"/>
                  <a:gd name="G3" fmla="+- -8802571 T0 T1"/>
                  <a:gd name="T2" fmla="*/ 0 256 1"/>
                  <a:gd name="T3" fmla="*/ 90 256 1"/>
                  <a:gd name="G4" fmla="+- -8802571 T2 T3"/>
                  <a:gd name="G5" fmla="*/ G4 2 1"/>
                  <a:gd name="T4" fmla="*/ 90 256 1"/>
                  <a:gd name="T5" fmla="*/ 0 256 1"/>
                  <a:gd name="G6" fmla="+- -8802571 T4 T5"/>
                  <a:gd name="G7" fmla="*/ G6 2 1"/>
                  <a:gd name="G8" fmla="abs -880257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6995"/>
                  <a:gd name="G18" fmla="*/ 6995 1 2"/>
                  <a:gd name="G19" fmla="+- G18 5400 0"/>
                  <a:gd name="G20" fmla="cos G19 -8802571"/>
                  <a:gd name="G21" fmla="sin G19 -8802571"/>
                  <a:gd name="G22" fmla="+- G20 10800 0"/>
                  <a:gd name="G23" fmla="+- G21 10800 0"/>
                  <a:gd name="G24" fmla="+- 10800 0 G20"/>
                  <a:gd name="G25" fmla="+- 6995 10800 0"/>
                  <a:gd name="G26" fmla="?: G9 G17 G25"/>
                  <a:gd name="G27" fmla="?: G9 0 21600"/>
                  <a:gd name="G28" fmla="cos 10800 -8802571"/>
                  <a:gd name="G29" fmla="sin 10800 -8802571"/>
                  <a:gd name="G30" fmla="sin 6995 -880257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8802571 G34 0"/>
                  <a:gd name="G36" fmla="?: G6 G35 G31"/>
                  <a:gd name="G37" fmla="+- 21600 0 G36"/>
                  <a:gd name="G38" fmla="?: G4 0 G33"/>
                  <a:gd name="G39" fmla="?: -880257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4583 w 21600"/>
                  <a:gd name="T15" fmla="*/ 4433 h 21600"/>
                  <a:gd name="T16" fmla="*/ 10800 w 21600"/>
                  <a:gd name="T17" fmla="*/ 3805 h 21600"/>
                  <a:gd name="T18" fmla="*/ 17017 w 21600"/>
                  <a:gd name="T19" fmla="*/ 4433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913" y="5795"/>
                    </a:moveTo>
                    <a:cubicBezTo>
                      <a:pt x="7219" y="4519"/>
                      <a:pt x="8973" y="3804"/>
                      <a:pt x="10800" y="3805"/>
                    </a:cubicBezTo>
                    <a:cubicBezTo>
                      <a:pt x="12626" y="3805"/>
                      <a:pt x="14380" y="4519"/>
                      <a:pt x="15686" y="5795"/>
                    </a:cubicBezTo>
                    <a:lnTo>
                      <a:pt x="18345" y="3072"/>
                    </a:lnTo>
                    <a:cubicBezTo>
                      <a:pt x="16327" y="1102"/>
                      <a:pt x="13619" y="-1"/>
                      <a:pt x="10799" y="0"/>
                    </a:cubicBezTo>
                    <a:cubicBezTo>
                      <a:pt x="7980" y="0"/>
                      <a:pt x="5272" y="1102"/>
                      <a:pt x="3254" y="307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>
                      <a:gamma/>
                      <a:shade val="46275"/>
                      <a:invGamma/>
                    </a:srgbClr>
                  </a:gs>
                  <a:gs pos="50000">
                    <a:srgbClr val="993366"/>
                  </a:gs>
                  <a:gs pos="100000">
                    <a:srgbClr val="993366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1" hangingPunct="1">
                  <a:buClrTx/>
                  <a:buSzTx/>
                  <a:buFontTx/>
                  <a:buNone/>
                </a:pPr>
                <a:endParaRPr lang="en-US" altLang="en-US" sz="2000">
                  <a:latin typeface="Arial Narrow" pitchFamily="34" charset="0"/>
                </a:endParaRPr>
              </a:p>
            </p:txBody>
          </p:sp>
          <p:sp>
            <p:nvSpPr>
              <p:cNvPr id="47128" name="Text Box 24"/>
              <p:cNvSpPr txBox="1">
                <a:spLocks noChangeAspect="1" noChangeArrowheads="1"/>
              </p:cNvSpPr>
              <p:nvPr/>
            </p:nvSpPr>
            <p:spPr bwMode="gray">
              <a:xfrm rot="5400000">
                <a:off x="3259" y="2217"/>
                <a:ext cx="172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buClrTx/>
                  <a:buSzTx/>
                  <a:buFontTx/>
                  <a:buNone/>
                </a:pPr>
                <a:r>
                  <a:rPr lang="de-DE" altLang="en-US" sz="1600">
                    <a:solidFill>
                      <a:schemeClr val="bg1"/>
                    </a:solidFill>
                    <a:latin typeface="Arial Narrow" pitchFamily="34" charset="0"/>
                  </a:rPr>
                  <a:t>z.B.: Lieferanten Profil</a:t>
                </a:r>
              </a:p>
            </p:txBody>
          </p:sp>
        </p:grpSp>
      </p:grpSp>
      <p:sp>
        <p:nvSpPr>
          <p:cNvPr id="47129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Grundlagen - die digitale Identität</a:t>
            </a:r>
          </a:p>
        </p:txBody>
      </p:sp>
      <p:sp>
        <p:nvSpPr>
          <p:cNvPr id="47130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4648200" y="1143000"/>
            <a:ext cx="4343400" cy="4876800"/>
          </a:xfrm>
        </p:spPr>
        <p:txBody>
          <a:bodyPr/>
          <a:lstStyle/>
          <a:p>
            <a:r>
              <a:rPr lang="de-DE" altLang="en-US" sz="1800"/>
              <a:t>Der Kern - </a:t>
            </a:r>
            <a:r>
              <a:rPr lang="de-DE" altLang="en-US" sz="1800" b="1"/>
              <a:t>Existenz</a:t>
            </a:r>
            <a:r>
              <a:rPr lang="de-DE" altLang="en-US" sz="1800"/>
              <a:t>: </a:t>
            </a:r>
          </a:p>
          <a:p>
            <a:pPr lvl="1"/>
            <a:r>
              <a:rPr lang="de-DE" altLang="en-US" sz="1400"/>
              <a:t>eindeutige Identifikation.</a:t>
            </a:r>
          </a:p>
          <a:p>
            <a:pPr lvl="1"/>
            <a:r>
              <a:rPr lang="de-DE" altLang="en-US" sz="1400"/>
              <a:t>“ID”, Name,  Nummer </a:t>
            </a:r>
          </a:p>
          <a:p>
            <a:pPr lvl="1"/>
            <a:r>
              <a:rPr lang="de-DE" altLang="en-US" sz="1400"/>
              <a:t>natürliche oder juristische Person, Anwendung oder Hardware. </a:t>
            </a:r>
          </a:p>
          <a:p>
            <a:pPr lvl="1"/>
            <a:r>
              <a:rPr lang="de-DE" altLang="en-US" sz="1400"/>
              <a:t>Gleiche Gültigkeit wie Objekt     </a:t>
            </a:r>
          </a:p>
          <a:p>
            <a:r>
              <a:rPr lang="de-DE" altLang="en-US" sz="1800"/>
              <a:t>Die erste Schale - </a:t>
            </a:r>
            <a:r>
              <a:rPr lang="de-DE" altLang="en-US" sz="1800" b="1"/>
              <a:t>Zertifikate</a:t>
            </a:r>
            <a:r>
              <a:rPr lang="de-DE" altLang="en-US" sz="1800"/>
              <a:t>:</a:t>
            </a:r>
          </a:p>
          <a:p>
            <a:pPr lvl="1"/>
            <a:r>
              <a:rPr lang="de-DE" altLang="en-US" sz="1400"/>
              <a:t>Zertifikate, </a:t>
            </a:r>
          </a:p>
          <a:p>
            <a:pPr lvl="1"/>
            <a:r>
              <a:rPr lang="de-DE" altLang="en-US" sz="1400"/>
              <a:t>unterschiedlich stark</a:t>
            </a:r>
          </a:p>
          <a:p>
            <a:pPr lvl="1"/>
            <a:r>
              <a:rPr lang="de-DE" altLang="en-US" sz="1400"/>
              <a:t>Password bis qualifizierte digitale Signatur </a:t>
            </a:r>
          </a:p>
          <a:p>
            <a:r>
              <a:rPr lang="de-DE" altLang="en-US" sz="1800"/>
              <a:t>Die zweite Schale - </a:t>
            </a:r>
            <a:r>
              <a:rPr lang="de-DE" altLang="en-US" sz="1800" b="1"/>
              <a:t>Beschreibung</a:t>
            </a:r>
            <a:r>
              <a:rPr lang="de-DE" altLang="en-US" sz="1800"/>
              <a:t>: </a:t>
            </a:r>
          </a:p>
          <a:p>
            <a:pPr lvl="1"/>
            <a:r>
              <a:rPr lang="de-DE" altLang="en-US" sz="1400"/>
              <a:t>Rollen-unabhängige gemeinsame Attribute </a:t>
            </a:r>
          </a:p>
          <a:p>
            <a:pPr lvl="1"/>
            <a:r>
              <a:rPr lang="de-DE" altLang="en-US" sz="1400"/>
              <a:t>Adressinformationen </a:t>
            </a:r>
          </a:p>
          <a:p>
            <a:pPr lvl="1"/>
            <a:r>
              <a:rPr lang="de-DE" altLang="en-US" sz="1400"/>
              <a:t>charakteristische Merkmale.</a:t>
            </a:r>
          </a:p>
          <a:p>
            <a:r>
              <a:rPr lang="de-DE" altLang="en-US" sz="1800"/>
              <a:t>Die dritte Schale - </a:t>
            </a:r>
            <a:r>
              <a:rPr lang="de-DE" altLang="en-US" sz="1800" b="1"/>
              <a:t>Kontext</a:t>
            </a:r>
            <a:r>
              <a:rPr lang="de-DE" altLang="en-US" sz="1800"/>
              <a:t>:</a:t>
            </a:r>
          </a:p>
          <a:p>
            <a:pPr lvl="1"/>
            <a:r>
              <a:rPr lang="de-DE" altLang="en-US" sz="1400"/>
              <a:t>Rolle</a:t>
            </a:r>
          </a:p>
          <a:p>
            <a:pPr lvl="1"/>
            <a:r>
              <a:rPr lang="de-DE" altLang="en-US" sz="1400"/>
              <a:t>Berechtigungen</a:t>
            </a:r>
          </a:p>
        </p:txBody>
      </p:sp>
      <p:sp>
        <p:nvSpPr>
          <p:cNvPr id="47131" name="Text Box 27"/>
          <p:cNvSpPr txBox="1">
            <a:spLocks noChangeArrowheads="1"/>
          </p:cNvSpPr>
          <p:nvPr/>
        </p:nvSpPr>
        <p:spPr bwMode="auto">
          <a:xfrm>
            <a:off x="381000" y="762000"/>
            <a:ext cx="756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sz="1800">
                <a:solidFill>
                  <a:srgbClr val="000000"/>
                </a:solidFill>
                <a:latin typeface="Arial" charset="0"/>
                <a:ea typeface="ＭＳ 明朝" pitchFamily="49" charset="-128"/>
              </a:rPr>
              <a:t>Die digitale Identität lässt sich gut mit einem Schalenmodell beschreiben.</a:t>
            </a:r>
          </a:p>
        </p:txBody>
      </p:sp>
      <p:sp>
        <p:nvSpPr>
          <p:cNvPr id="47132" name="Text Box 28"/>
          <p:cNvSpPr txBox="1">
            <a:spLocks noChangeArrowheads="1"/>
          </p:cNvSpPr>
          <p:nvPr/>
        </p:nvSpPr>
        <p:spPr bwMode="auto">
          <a:xfrm>
            <a:off x="228600" y="5715000"/>
            <a:ext cx="4435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en-US" sz="1800" i="1"/>
              <a:t>Vergleichbar in analogen Welt mit einem Reisepass mit Visa für den Grenzübertritt</a:t>
            </a:r>
          </a:p>
        </p:txBody>
      </p:sp>
    </p:spTree>
    <p:custDataLst>
      <p:tags r:id="rId1"/>
    </p:custDataLst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Lebenszyklus einer digitalen Identität</a:t>
            </a:r>
          </a:p>
        </p:txBody>
      </p:sp>
      <p:grpSp>
        <p:nvGrpSpPr>
          <p:cNvPr id="49155" name="Group 3"/>
          <p:cNvGrpSpPr>
            <a:grpSpLocks/>
          </p:cNvGrpSpPr>
          <p:nvPr/>
        </p:nvGrpSpPr>
        <p:grpSpPr bwMode="auto">
          <a:xfrm>
            <a:off x="3863975" y="1368425"/>
            <a:ext cx="5008563" cy="4073525"/>
            <a:chOff x="2434" y="862"/>
            <a:chExt cx="3155" cy="2566"/>
          </a:xfrm>
        </p:grpSpPr>
        <p:sp>
          <p:nvSpPr>
            <p:cNvPr id="49156" name="AutoShape 4"/>
            <p:cNvSpPr>
              <a:spLocks noChangeAspect="1" noChangeArrowheads="1"/>
            </p:cNvSpPr>
            <p:nvPr/>
          </p:nvSpPr>
          <p:spPr bwMode="auto">
            <a:xfrm>
              <a:off x="3540" y="1320"/>
              <a:ext cx="792" cy="648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0799 w 21600"/>
                <a:gd name="T5" fmla="*/ 0 h 21600"/>
                <a:gd name="T6" fmla="*/ 2700 w 21600"/>
                <a:gd name="T7" fmla="*/ 10800 h 21600"/>
                <a:gd name="T8" fmla="*/ 10799 w 21600"/>
                <a:gd name="T9" fmla="*/ 5400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157" name="AutoShape 5"/>
            <p:cNvSpPr>
              <a:spLocks noChangeAspect="1" noChangeArrowheads="1"/>
            </p:cNvSpPr>
            <p:nvPr/>
          </p:nvSpPr>
          <p:spPr bwMode="auto">
            <a:xfrm rot="5400000">
              <a:off x="4080" y="1860"/>
              <a:ext cx="792" cy="648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0799 w 21600"/>
                <a:gd name="T5" fmla="*/ 0 h 21600"/>
                <a:gd name="T6" fmla="*/ 2700 w 21600"/>
                <a:gd name="T7" fmla="*/ 10800 h 21600"/>
                <a:gd name="T8" fmla="*/ 10799 w 21600"/>
                <a:gd name="T9" fmla="*/ 5400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158" name="AutoShape 6"/>
            <p:cNvSpPr>
              <a:spLocks noChangeAspect="1" noChangeArrowheads="1"/>
            </p:cNvSpPr>
            <p:nvPr/>
          </p:nvSpPr>
          <p:spPr bwMode="auto">
            <a:xfrm rot="16200000">
              <a:off x="3000" y="1860"/>
              <a:ext cx="792" cy="648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0799 w 21600"/>
                <a:gd name="T5" fmla="*/ 0 h 21600"/>
                <a:gd name="T6" fmla="*/ 2700 w 21600"/>
                <a:gd name="T7" fmla="*/ 10800 h 21600"/>
                <a:gd name="T8" fmla="*/ 10799 w 21600"/>
                <a:gd name="T9" fmla="*/ 5400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159" name="AutoShape 7"/>
            <p:cNvSpPr>
              <a:spLocks noChangeAspect="1" noChangeArrowheads="1"/>
            </p:cNvSpPr>
            <p:nvPr/>
          </p:nvSpPr>
          <p:spPr bwMode="auto">
            <a:xfrm rot="10800000">
              <a:off x="3540" y="2400"/>
              <a:ext cx="792" cy="648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0799 w 21600"/>
                <a:gd name="T5" fmla="*/ 0 h 21600"/>
                <a:gd name="T6" fmla="*/ 2700 w 21600"/>
                <a:gd name="T7" fmla="*/ 10800 h 21600"/>
                <a:gd name="T8" fmla="*/ 10799 w 21600"/>
                <a:gd name="T9" fmla="*/ 5400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9160" name="Group 8"/>
            <p:cNvGrpSpPr>
              <a:grpSpLocks noChangeAspect="1"/>
            </p:cNvGrpSpPr>
            <p:nvPr/>
          </p:nvGrpSpPr>
          <p:grpSpPr bwMode="auto">
            <a:xfrm>
              <a:off x="3533" y="1781"/>
              <a:ext cx="805" cy="805"/>
              <a:chOff x="336" y="580"/>
              <a:chExt cx="2689" cy="2687"/>
            </a:xfrm>
          </p:grpSpPr>
          <p:sp>
            <p:nvSpPr>
              <p:cNvPr id="49161" name="Oval 9"/>
              <p:cNvSpPr>
                <a:spLocks noChangeAspect="1" noChangeArrowheads="1"/>
              </p:cNvSpPr>
              <p:nvPr/>
            </p:nvSpPr>
            <p:spPr bwMode="auto">
              <a:xfrm>
                <a:off x="790" y="1046"/>
                <a:ext cx="1774" cy="1774"/>
              </a:xfrm>
              <a:prstGeom prst="ellipse">
                <a:avLst/>
              </a:prstGeom>
              <a:gradFill rotWithShape="1">
                <a:gsLst>
                  <a:gs pos="0">
                    <a:srgbClr val="E6E6E6"/>
                  </a:gs>
                  <a:gs pos="14999">
                    <a:srgbClr val="7D8496"/>
                  </a:gs>
                  <a:gs pos="53000">
                    <a:srgbClr val="E6E6E6"/>
                  </a:gs>
                  <a:gs pos="67999">
                    <a:srgbClr val="7D8496"/>
                  </a:gs>
                  <a:gs pos="92999">
                    <a:srgbClr val="E6E6E6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49162" name="Group 10"/>
              <p:cNvGrpSpPr>
                <a:grpSpLocks noChangeAspect="1"/>
              </p:cNvGrpSpPr>
              <p:nvPr/>
            </p:nvGrpSpPr>
            <p:grpSpPr bwMode="auto">
              <a:xfrm>
                <a:off x="336" y="580"/>
                <a:ext cx="2689" cy="2687"/>
                <a:chOff x="336" y="580"/>
                <a:chExt cx="2689" cy="2687"/>
              </a:xfrm>
            </p:grpSpPr>
            <p:sp>
              <p:nvSpPr>
                <p:cNvPr id="49163" name="Oval 11"/>
                <p:cNvSpPr>
                  <a:spLocks noChangeAspect="1" noChangeArrowheads="1"/>
                </p:cNvSpPr>
                <p:nvPr/>
              </p:nvSpPr>
              <p:spPr bwMode="auto">
                <a:xfrm>
                  <a:off x="1102" y="1358"/>
                  <a:ext cx="1151" cy="115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9164" name="Oval 12"/>
                <p:cNvSpPr>
                  <a:spLocks noChangeAspect="1" noChangeArrowheads="1"/>
                </p:cNvSpPr>
                <p:nvPr/>
              </p:nvSpPr>
              <p:spPr bwMode="auto">
                <a:xfrm>
                  <a:off x="1314" y="1575"/>
                  <a:ext cx="727" cy="72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9165" name="AutoShape 13"/>
                <p:cNvSpPr>
                  <a:spLocks noChangeAspect="1" noChangeArrowheads="1"/>
                </p:cNvSpPr>
                <p:nvPr/>
              </p:nvSpPr>
              <p:spPr bwMode="gray">
                <a:xfrm rot="16200000">
                  <a:off x="329" y="636"/>
                  <a:ext cx="2603" cy="2590"/>
                </a:xfrm>
                <a:custGeom>
                  <a:avLst/>
                  <a:gdLst>
                    <a:gd name="G0" fmla="+- 6995 0 0"/>
                    <a:gd name="G1" fmla="+- -8802571 0 0"/>
                    <a:gd name="G2" fmla="+- 0 0 -8802571"/>
                    <a:gd name="T0" fmla="*/ 0 256 1"/>
                    <a:gd name="T1" fmla="*/ 180 256 1"/>
                    <a:gd name="G3" fmla="+- -8802571 T0 T1"/>
                    <a:gd name="T2" fmla="*/ 0 256 1"/>
                    <a:gd name="T3" fmla="*/ 90 256 1"/>
                    <a:gd name="G4" fmla="+- -8802571 T2 T3"/>
                    <a:gd name="G5" fmla="*/ G4 2 1"/>
                    <a:gd name="T4" fmla="*/ 90 256 1"/>
                    <a:gd name="T5" fmla="*/ 0 256 1"/>
                    <a:gd name="G6" fmla="+- -8802571 T4 T5"/>
                    <a:gd name="G7" fmla="*/ G6 2 1"/>
                    <a:gd name="G8" fmla="abs -8802571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6995"/>
                    <a:gd name="G18" fmla="*/ 6995 1 2"/>
                    <a:gd name="G19" fmla="+- G18 5400 0"/>
                    <a:gd name="G20" fmla="cos G19 -8802571"/>
                    <a:gd name="G21" fmla="sin G19 -8802571"/>
                    <a:gd name="G22" fmla="+- G20 10800 0"/>
                    <a:gd name="G23" fmla="+- G21 10800 0"/>
                    <a:gd name="G24" fmla="+- 10800 0 G20"/>
                    <a:gd name="G25" fmla="+- 6995 10800 0"/>
                    <a:gd name="G26" fmla="?: G9 G17 G25"/>
                    <a:gd name="G27" fmla="?: G9 0 21600"/>
                    <a:gd name="G28" fmla="cos 10800 -8802571"/>
                    <a:gd name="G29" fmla="sin 10800 -8802571"/>
                    <a:gd name="G30" fmla="sin 6995 -8802571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-8802571 G34 0"/>
                    <a:gd name="G36" fmla="?: G6 G35 G31"/>
                    <a:gd name="G37" fmla="+- 21600 0 G36"/>
                    <a:gd name="G38" fmla="?: G4 0 G33"/>
                    <a:gd name="G39" fmla="?: -8802571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4583 w 21600"/>
                    <a:gd name="T15" fmla="*/ 4433 h 21600"/>
                    <a:gd name="T16" fmla="*/ 10800 w 21600"/>
                    <a:gd name="T17" fmla="*/ 3805 h 21600"/>
                    <a:gd name="T18" fmla="*/ 17017 w 21600"/>
                    <a:gd name="T19" fmla="*/ 4433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5913" y="5795"/>
                      </a:moveTo>
                      <a:cubicBezTo>
                        <a:pt x="7219" y="4519"/>
                        <a:pt x="8973" y="3804"/>
                        <a:pt x="10800" y="3805"/>
                      </a:cubicBezTo>
                      <a:cubicBezTo>
                        <a:pt x="12626" y="3805"/>
                        <a:pt x="14380" y="4519"/>
                        <a:pt x="15686" y="5795"/>
                      </a:cubicBezTo>
                      <a:lnTo>
                        <a:pt x="18345" y="3072"/>
                      </a:lnTo>
                      <a:cubicBezTo>
                        <a:pt x="16327" y="1102"/>
                        <a:pt x="13619" y="-1"/>
                        <a:pt x="10799" y="0"/>
                      </a:cubicBezTo>
                      <a:cubicBezTo>
                        <a:pt x="7980" y="0"/>
                        <a:pt x="5272" y="1102"/>
                        <a:pt x="3254" y="307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8080">
                        <a:gamma/>
                        <a:shade val="46275"/>
                        <a:invGamma/>
                      </a:srgbClr>
                    </a:gs>
                    <a:gs pos="50000">
                      <a:srgbClr val="008080"/>
                    </a:gs>
                    <a:gs pos="100000">
                      <a:srgbClr val="008080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9166" name="AutoShape 14"/>
                <p:cNvSpPr>
                  <a:spLocks noChangeAspect="1" noChangeArrowheads="1"/>
                </p:cNvSpPr>
                <p:nvPr/>
              </p:nvSpPr>
              <p:spPr bwMode="gray">
                <a:xfrm>
                  <a:off x="381" y="580"/>
                  <a:ext cx="2603" cy="2589"/>
                </a:xfrm>
                <a:custGeom>
                  <a:avLst/>
                  <a:gdLst>
                    <a:gd name="G0" fmla="+- 6995 0 0"/>
                    <a:gd name="G1" fmla="+- -8802571 0 0"/>
                    <a:gd name="G2" fmla="+- 0 0 -8802571"/>
                    <a:gd name="T0" fmla="*/ 0 256 1"/>
                    <a:gd name="T1" fmla="*/ 180 256 1"/>
                    <a:gd name="G3" fmla="+- -8802571 T0 T1"/>
                    <a:gd name="T2" fmla="*/ 0 256 1"/>
                    <a:gd name="T3" fmla="*/ 90 256 1"/>
                    <a:gd name="G4" fmla="+- -8802571 T2 T3"/>
                    <a:gd name="G5" fmla="*/ G4 2 1"/>
                    <a:gd name="T4" fmla="*/ 90 256 1"/>
                    <a:gd name="T5" fmla="*/ 0 256 1"/>
                    <a:gd name="G6" fmla="+- -8802571 T4 T5"/>
                    <a:gd name="G7" fmla="*/ G6 2 1"/>
                    <a:gd name="G8" fmla="abs -8802571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6995"/>
                    <a:gd name="G18" fmla="*/ 6995 1 2"/>
                    <a:gd name="G19" fmla="+- G18 5400 0"/>
                    <a:gd name="G20" fmla="cos G19 -8802571"/>
                    <a:gd name="G21" fmla="sin G19 -8802571"/>
                    <a:gd name="G22" fmla="+- G20 10800 0"/>
                    <a:gd name="G23" fmla="+- G21 10800 0"/>
                    <a:gd name="G24" fmla="+- 10800 0 G20"/>
                    <a:gd name="G25" fmla="+- 6995 10800 0"/>
                    <a:gd name="G26" fmla="?: G9 G17 G25"/>
                    <a:gd name="G27" fmla="?: G9 0 21600"/>
                    <a:gd name="G28" fmla="cos 10800 -8802571"/>
                    <a:gd name="G29" fmla="sin 10800 -8802571"/>
                    <a:gd name="G30" fmla="sin 6995 -8802571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-8802571 G34 0"/>
                    <a:gd name="G36" fmla="?: G6 G35 G31"/>
                    <a:gd name="G37" fmla="+- 21600 0 G36"/>
                    <a:gd name="G38" fmla="?: G4 0 G33"/>
                    <a:gd name="G39" fmla="?: -8802571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4583 w 21600"/>
                    <a:gd name="T15" fmla="*/ 4433 h 21600"/>
                    <a:gd name="T16" fmla="*/ 10800 w 21600"/>
                    <a:gd name="T17" fmla="*/ 3805 h 21600"/>
                    <a:gd name="T18" fmla="*/ 17017 w 21600"/>
                    <a:gd name="T19" fmla="*/ 4433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5913" y="5795"/>
                      </a:moveTo>
                      <a:cubicBezTo>
                        <a:pt x="7219" y="4519"/>
                        <a:pt x="8973" y="3804"/>
                        <a:pt x="10800" y="3805"/>
                      </a:cubicBezTo>
                      <a:cubicBezTo>
                        <a:pt x="12626" y="3805"/>
                        <a:pt x="14380" y="4519"/>
                        <a:pt x="15686" y="5795"/>
                      </a:cubicBezTo>
                      <a:lnTo>
                        <a:pt x="18345" y="3072"/>
                      </a:lnTo>
                      <a:cubicBezTo>
                        <a:pt x="16327" y="1102"/>
                        <a:pt x="13619" y="-1"/>
                        <a:pt x="10799" y="0"/>
                      </a:cubicBezTo>
                      <a:cubicBezTo>
                        <a:pt x="7980" y="0"/>
                        <a:pt x="5272" y="1102"/>
                        <a:pt x="3254" y="307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>
                        <a:gamma/>
                        <a:shade val="46275"/>
                        <a:invGamma/>
                      </a:srgbClr>
                    </a:gs>
                    <a:gs pos="50000">
                      <a:srgbClr val="A50021"/>
                    </a:gs>
                    <a:gs pos="100000">
                      <a:srgbClr val="A50021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1" hangingPunct="1">
                    <a:buClrTx/>
                    <a:buSzTx/>
                    <a:buFontTx/>
                    <a:buNone/>
                  </a:pPr>
                  <a:endParaRPr lang="en-US" altLang="en-US" sz="2000">
                    <a:solidFill>
                      <a:schemeClr val="bg1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49167" name="AutoShape 15"/>
                <p:cNvSpPr>
                  <a:spLocks noChangeAspect="1" noChangeArrowheads="1"/>
                </p:cNvSpPr>
                <p:nvPr/>
              </p:nvSpPr>
              <p:spPr bwMode="gray">
                <a:xfrm rot="10800000">
                  <a:off x="386" y="678"/>
                  <a:ext cx="2603" cy="2589"/>
                </a:xfrm>
                <a:custGeom>
                  <a:avLst/>
                  <a:gdLst>
                    <a:gd name="G0" fmla="+- 6995 0 0"/>
                    <a:gd name="G1" fmla="+- -8802571 0 0"/>
                    <a:gd name="G2" fmla="+- 0 0 -8802571"/>
                    <a:gd name="T0" fmla="*/ 0 256 1"/>
                    <a:gd name="T1" fmla="*/ 180 256 1"/>
                    <a:gd name="G3" fmla="+- -8802571 T0 T1"/>
                    <a:gd name="T2" fmla="*/ 0 256 1"/>
                    <a:gd name="T3" fmla="*/ 90 256 1"/>
                    <a:gd name="G4" fmla="+- -8802571 T2 T3"/>
                    <a:gd name="G5" fmla="*/ G4 2 1"/>
                    <a:gd name="T4" fmla="*/ 90 256 1"/>
                    <a:gd name="T5" fmla="*/ 0 256 1"/>
                    <a:gd name="G6" fmla="+- -8802571 T4 T5"/>
                    <a:gd name="G7" fmla="*/ G6 2 1"/>
                    <a:gd name="G8" fmla="abs -8802571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6995"/>
                    <a:gd name="G18" fmla="*/ 6995 1 2"/>
                    <a:gd name="G19" fmla="+- G18 5400 0"/>
                    <a:gd name="G20" fmla="cos G19 -8802571"/>
                    <a:gd name="G21" fmla="sin G19 -8802571"/>
                    <a:gd name="G22" fmla="+- G20 10800 0"/>
                    <a:gd name="G23" fmla="+- G21 10800 0"/>
                    <a:gd name="G24" fmla="+- 10800 0 G20"/>
                    <a:gd name="G25" fmla="+- 6995 10800 0"/>
                    <a:gd name="G26" fmla="?: G9 G17 G25"/>
                    <a:gd name="G27" fmla="?: G9 0 21600"/>
                    <a:gd name="G28" fmla="cos 10800 -8802571"/>
                    <a:gd name="G29" fmla="sin 10800 -8802571"/>
                    <a:gd name="G30" fmla="sin 6995 -8802571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-8802571 G34 0"/>
                    <a:gd name="G36" fmla="?: G6 G35 G31"/>
                    <a:gd name="G37" fmla="+- 21600 0 G36"/>
                    <a:gd name="G38" fmla="?: G4 0 G33"/>
                    <a:gd name="G39" fmla="?: -8802571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4583 w 21600"/>
                    <a:gd name="T15" fmla="*/ 4433 h 21600"/>
                    <a:gd name="T16" fmla="*/ 10800 w 21600"/>
                    <a:gd name="T17" fmla="*/ 3805 h 21600"/>
                    <a:gd name="T18" fmla="*/ 17017 w 21600"/>
                    <a:gd name="T19" fmla="*/ 4433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5913" y="5795"/>
                      </a:moveTo>
                      <a:cubicBezTo>
                        <a:pt x="7219" y="4519"/>
                        <a:pt x="8973" y="3804"/>
                        <a:pt x="10800" y="3805"/>
                      </a:cubicBezTo>
                      <a:cubicBezTo>
                        <a:pt x="12626" y="3805"/>
                        <a:pt x="14380" y="4519"/>
                        <a:pt x="15686" y="5795"/>
                      </a:cubicBezTo>
                      <a:lnTo>
                        <a:pt x="18345" y="3072"/>
                      </a:lnTo>
                      <a:cubicBezTo>
                        <a:pt x="16327" y="1102"/>
                        <a:pt x="13619" y="-1"/>
                        <a:pt x="10799" y="0"/>
                      </a:cubicBezTo>
                      <a:cubicBezTo>
                        <a:pt x="7980" y="0"/>
                        <a:pt x="5272" y="1102"/>
                        <a:pt x="3254" y="307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336699">
                        <a:gamma/>
                        <a:shade val="46275"/>
                        <a:invGamma/>
                      </a:srgbClr>
                    </a:gs>
                    <a:gs pos="50000">
                      <a:srgbClr val="336699"/>
                    </a:gs>
                    <a:gs pos="100000">
                      <a:srgbClr val="336699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9168" name="AutoShape 16"/>
                <p:cNvSpPr>
                  <a:spLocks noChangeAspect="1" noChangeArrowheads="1"/>
                </p:cNvSpPr>
                <p:nvPr/>
              </p:nvSpPr>
              <p:spPr bwMode="gray">
                <a:xfrm rot="5400000">
                  <a:off x="428" y="620"/>
                  <a:ext cx="2603" cy="2590"/>
                </a:xfrm>
                <a:custGeom>
                  <a:avLst/>
                  <a:gdLst>
                    <a:gd name="G0" fmla="+- 6995 0 0"/>
                    <a:gd name="G1" fmla="+- -8802571 0 0"/>
                    <a:gd name="G2" fmla="+- 0 0 -8802571"/>
                    <a:gd name="T0" fmla="*/ 0 256 1"/>
                    <a:gd name="T1" fmla="*/ 180 256 1"/>
                    <a:gd name="G3" fmla="+- -8802571 T0 T1"/>
                    <a:gd name="T2" fmla="*/ 0 256 1"/>
                    <a:gd name="T3" fmla="*/ 90 256 1"/>
                    <a:gd name="G4" fmla="+- -8802571 T2 T3"/>
                    <a:gd name="G5" fmla="*/ G4 2 1"/>
                    <a:gd name="T4" fmla="*/ 90 256 1"/>
                    <a:gd name="T5" fmla="*/ 0 256 1"/>
                    <a:gd name="G6" fmla="+- -8802571 T4 T5"/>
                    <a:gd name="G7" fmla="*/ G6 2 1"/>
                    <a:gd name="G8" fmla="abs -8802571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6995"/>
                    <a:gd name="G18" fmla="*/ 6995 1 2"/>
                    <a:gd name="G19" fmla="+- G18 5400 0"/>
                    <a:gd name="G20" fmla="cos G19 -8802571"/>
                    <a:gd name="G21" fmla="sin G19 -8802571"/>
                    <a:gd name="G22" fmla="+- G20 10800 0"/>
                    <a:gd name="G23" fmla="+- G21 10800 0"/>
                    <a:gd name="G24" fmla="+- 10800 0 G20"/>
                    <a:gd name="G25" fmla="+- 6995 10800 0"/>
                    <a:gd name="G26" fmla="?: G9 G17 G25"/>
                    <a:gd name="G27" fmla="?: G9 0 21600"/>
                    <a:gd name="G28" fmla="cos 10800 -8802571"/>
                    <a:gd name="G29" fmla="sin 10800 -8802571"/>
                    <a:gd name="G30" fmla="sin 6995 -8802571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-8802571 G34 0"/>
                    <a:gd name="G36" fmla="?: G6 G35 G31"/>
                    <a:gd name="G37" fmla="+- 21600 0 G36"/>
                    <a:gd name="G38" fmla="?: G4 0 G33"/>
                    <a:gd name="G39" fmla="?: -8802571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4583 w 21600"/>
                    <a:gd name="T15" fmla="*/ 4433 h 21600"/>
                    <a:gd name="T16" fmla="*/ 10800 w 21600"/>
                    <a:gd name="T17" fmla="*/ 3805 h 21600"/>
                    <a:gd name="T18" fmla="*/ 17017 w 21600"/>
                    <a:gd name="T19" fmla="*/ 4433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5913" y="5795"/>
                      </a:moveTo>
                      <a:cubicBezTo>
                        <a:pt x="7219" y="4519"/>
                        <a:pt x="8973" y="3804"/>
                        <a:pt x="10800" y="3805"/>
                      </a:cubicBezTo>
                      <a:cubicBezTo>
                        <a:pt x="12626" y="3805"/>
                        <a:pt x="14380" y="4519"/>
                        <a:pt x="15686" y="5795"/>
                      </a:cubicBezTo>
                      <a:lnTo>
                        <a:pt x="18345" y="3072"/>
                      </a:lnTo>
                      <a:cubicBezTo>
                        <a:pt x="16327" y="1102"/>
                        <a:pt x="13619" y="-1"/>
                        <a:pt x="10799" y="0"/>
                      </a:cubicBezTo>
                      <a:cubicBezTo>
                        <a:pt x="7980" y="0"/>
                        <a:pt x="5272" y="1102"/>
                        <a:pt x="3254" y="307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993366">
                        <a:gamma/>
                        <a:shade val="46275"/>
                        <a:invGamma/>
                      </a:srgbClr>
                    </a:gs>
                    <a:gs pos="5000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1" hangingPunct="1">
                    <a:buClrTx/>
                    <a:buSzTx/>
                    <a:buFontTx/>
                    <a:buNone/>
                  </a:pPr>
                  <a:endParaRPr lang="en-US" altLang="en-US" sz="2000">
                    <a:latin typeface="Arial Narrow" pitchFamily="34" charset="0"/>
                  </a:endParaRPr>
                </a:p>
              </p:txBody>
            </p:sp>
          </p:grpSp>
        </p:grpSp>
        <p:sp>
          <p:nvSpPr>
            <p:cNvPr id="49169" name="Text Box 17"/>
            <p:cNvSpPr txBox="1">
              <a:spLocks noChangeAspect="1" noChangeArrowheads="1"/>
            </p:cNvSpPr>
            <p:nvPr/>
          </p:nvSpPr>
          <p:spPr bwMode="auto">
            <a:xfrm>
              <a:off x="3600" y="862"/>
              <a:ext cx="678" cy="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en-US"/>
                <a:t>Erzeugen /</a:t>
              </a:r>
              <a:br>
                <a:rPr lang="de-DE" altLang="en-US"/>
              </a:br>
              <a:r>
                <a:rPr lang="de-DE" altLang="en-US"/>
                <a:t>Ändern / </a:t>
              </a:r>
            </a:p>
            <a:p>
              <a:r>
                <a:rPr lang="de-DE" altLang="en-US"/>
                <a:t>Registrieren</a:t>
              </a:r>
            </a:p>
          </p:txBody>
        </p:sp>
        <p:sp>
          <p:nvSpPr>
            <p:cNvPr id="49170" name="Text Box 18"/>
            <p:cNvSpPr txBox="1">
              <a:spLocks noChangeAspect="1" noChangeArrowheads="1"/>
            </p:cNvSpPr>
            <p:nvPr/>
          </p:nvSpPr>
          <p:spPr bwMode="auto">
            <a:xfrm>
              <a:off x="4800" y="1920"/>
              <a:ext cx="789" cy="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en-US"/>
                <a:t>Verteilen /</a:t>
              </a:r>
              <a:br>
                <a:rPr lang="de-DE" altLang="en-US"/>
              </a:br>
              <a:r>
                <a:rPr lang="de-DE" altLang="en-US"/>
                <a:t>Bereitstellen /</a:t>
              </a:r>
              <a:br>
                <a:rPr lang="de-DE" altLang="en-US"/>
              </a:br>
              <a:r>
                <a:rPr lang="de-DE" altLang="en-US"/>
                <a:t>integrieren /</a:t>
              </a:r>
              <a:br>
                <a:rPr lang="de-DE" altLang="en-US"/>
              </a:br>
              <a:r>
                <a:rPr lang="de-DE" altLang="en-US"/>
                <a:t>transformieren</a:t>
              </a:r>
            </a:p>
          </p:txBody>
        </p:sp>
        <p:sp>
          <p:nvSpPr>
            <p:cNvPr id="49171" name="Text Box 19"/>
            <p:cNvSpPr txBox="1">
              <a:spLocks noChangeAspect="1" noChangeArrowheads="1"/>
            </p:cNvSpPr>
            <p:nvPr/>
          </p:nvSpPr>
          <p:spPr bwMode="auto">
            <a:xfrm>
              <a:off x="3614" y="3120"/>
              <a:ext cx="725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en-US"/>
                <a:t>Verwenden</a:t>
              </a:r>
            </a:p>
            <a:p>
              <a:r>
                <a:rPr lang="de-DE" altLang="en-US"/>
                <a:t>Management</a:t>
              </a:r>
            </a:p>
          </p:txBody>
        </p:sp>
        <p:sp>
          <p:nvSpPr>
            <p:cNvPr id="49172" name="Text Box 20"/>
            <p:cNvSpPr txBox="1">
              <a:spLocks noChangeAspect="1" noChangeArrowheads="1"/>
            </p:cNvSpPr>
            <p:nvPr/>
          </p:nvSpPr>
          <p:spPr bwMode="auto">
            <a:xfrm>
              <a:off x="2434" y="1996"/>
              <a:ext cx="731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en-US"/>
                <a:t>Terminieren /</a:t>
              </a:r>
              <a:br>
                <a:rPr lang="de-DE" altLang="en-US"/>
              </a:br>
              <a:r>
                <a:rPr lang="de-DE" altLang="en-US"/>
                <a:t>Archivieren</a:t>
              </a:r>
            </a:p>
          </p:txBody>
        </p:sp>
      </p:grpSp>
      <p:sp>
        <p:nvSpPr>
          <p:cNvPr id="49173" name="Rectangle 21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676400"/>
            <a:ext cx="4038600" cy="4876800"/>
          </a:xfrm>
        </p:spPr>
        <p:txBody>
          <a:bodyPr/>
          <a:lstStyle/>
          <a:p>
            <a:r>
              <a:rPr lang="de-DE" altLang="en-US"/>
              <a:t>Die ganzheitliche </a:t>
            </a:r>
            <a:r>
              <a:rPr lang="de-DE" altLang="en-US" b="1"/>
              <a:t>Behandlung von digitalen Identitäten</a:t>
            </a:r>
            <a:r>
              <a:rPr lang="de-DE" altLang="en-US"/>
              <a:t>. </a:t>
            </a:r>
          </a:p>
          <a:p>
            <a:r>
              <a:rPr lang="de-DE" altLang="en-US"/>
              <a:t>Die Prozesse einer digitalen Identität im </a:t>
            </a:r>
            <a:r>
              <a:rPr lang="de-DE" altLang="en-US" b="1"/>
              <a:t>Laufe ihres Lebenszyklus</a:t>
            </a:r>
            <a:r>
              <a:rPr lang="de-DE" altLang="en-US"/>
              <a:t>. </a:t>
            </a:r>
          </a:p>
          <a:p>
            <a:r>
              <a:rPr lang="de-DE" altLang="en-US"/>
              <a:t>Das Identity Management befasst sich mit dem ...</a:t>
            </a:r>
          </a:p>
          <a:p>
            <a:pPr lvl="1">
              <a:buFont typeface="Webdings" pitchFamily="18" charset="2"/>
              <a:buAutoNum type="arabicPeriod"/>
            </a:pPr>
            <a:r>
              <a:rPr lang="de-DE" altLang="en-US"/>
              <a:t>Erzeugen / Ändern /  Registrieren</a:t>
            </a:r>
          </a:p>
          <a:p>
            <a:pPr lvl="1">
              <a:buFont typeface="Webdings" pitchFamily="18" charset="2"/>
              <a:buAutoNum type="arabicPeriod"/>
            </a:pPr>
            <a:r>
              <a:rPr lang="de-DE" altLang="en-US"/>
              <a:t>Verteilen / Bereitstellen / Integrieren / Transformieren, </a:t>
            </a:r>
          </a:p>
          <a:p>
            <a:pPr lvl="1">
              <a:buFont typeface="Webdings" pitchFamily="18" charset="2"/>
              <a:buAutoNum type="arabicPeriod"/>
            </a:pPr>
            <a:r>
              <a:rPr lang="de-DE" altLang="en-US"/>
              <a:t>Verwendung und </a:t>
            </a:r>
          </a:p>
          <a:p>
            <a:pPr lvl="1">
              <a:buFont typeface="Webdings" pitchFamily="18" charset="2"/>
              <a:buAutoNum type="arabicPeriod"/>
            </a:pPr>
            <a:r>
              <a:rPr lang="de-DE" altLang="en-US"/>
              <a:t>Terminieren / Archivieren</a:t>
            </a:r>
          </a:p>
        </p:txBody>
      </p:sp>
      <p:sp>
        <p:nvSpPr>
          <p:cNvPr id="49174" name="Text Box 22"/>
          <p:cNvSpPr txBox="1">
            <a:spLocks noChangeArrowheads="1"/>
          </p:cNvSpPr>
          <p:nvPr/>
        </p:nvSpPr>
        <p:spPr bwMode="auto">
          <a:xfrm>
            <a:off x="441325" y="1279525"/>
            <a:ext cx="4332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sz="2000" b="1"/>
              <a:t>Das Identity Management umfasst ...</a:t>
            </a:r>
          </a:p>
        </p:txBody>
      </p:sp>
      <p:sp>
        <p:nvSpPr>
          <p:cNvPr id="49175" name="AutoShape 23"/>
          <p:cNvSpPr>
            <a:spLocks noChangeArrowheads="1"/>
          </p:cNvSpPr>
          <p:nvPr/>
        </p:nvSpPr>
        <p:spPr bwMode="auto">
          <a:xfrm>
            <a:off x="7162800" y="1524000"/>
            <a:ext cx="1371600" cy="6858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49176" name="AutoShape 24"/>
          <p:cNvSpPr>
            <a:spLocks noChangeArrowheads="1"/>
          </p:cNvSpPr>
          <p:nvPr/>
        </p:nvSpPr>
        <p:spPr bwMode="auto">
          <a:xfrm>
            <a:off x="7010400" y="1676400"/>
            <a:ext cx="1600200" cy="533400"/>
          </a:xfrm>
          <a:prstGeom prst="wedgeRoundRectCallout">
            <a:avLst>
              <a:gd name="adj1" fmla="val -45537"/>
              <a:gd name="adj2" fmla="val 75597"/>
              <a:gd name="adj3" fmla="val 16667"/>
            </a:avLst>
          </a:prstGeom>
          <a:noFill/>
          <a:ln w="9525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de-DE" altLang="en-US"/>
              <a:t>Self-registration, Anlage durch HR</a:t>
            </a:r>
          </a:p>
        </p:txBody>
      </p:sp>
      <p:sp>
        <p:nvSpPr>
          <p:cNvPr id="49177" name="AutoShape 25"/>
          <p:cNvSpPr>
            <a:spLocks noChangeArrowheads="1"/>
          </p:cNvSpPr>
          <p:nvPr/>
        </p:nvSpPr>
        <p:spPr bwMode="auto">
          <a:xfrm>
            <a:off x="7239000" y="5105400"/>
            <a:ext cx="1600200" cy="533400"/>
          </a:xfrm>
          <a:prstGeom prst="wedgeRoundRectCallout">
            <a:avLst>
              <a:gd name="adj1" fmla="val -83731"/>
              <a:gd name="adj2" fmla="val -51787"/>
              <a:gd name="adj3" fmla="val 16667"/>
            </a:avLst>
          </a:prstGeom>
          <a:noFill/>
          <a:ln w="9525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de-DE" altLang="en-US"/>
              <a:t>Authentisierung, Autorisierung</a:t>
            </a:r>
          </a:p>
        </p:txBody>
      </p:sp>
      <p:sp>
        <p:nvSpPr>
          <p:cNvPr id="49178" name="AutoShape 26"/>
          <p:cNvSpPr>
            <a:spLocks noChangeArrowheads="1"/>
          </p:cNvSpPr>
          <p:nvPr/>
        </p:nvSpPr>
        <p:spPr bwMode="auto">
          <a:xfrm>
            <a:off x="7391400" y="4419600"/>
            <a:ext cx="1600200" cy="533400"/>
          </a:xfrm>
          <a:prstGeom prst="wedgeRoundRectCallout">
            <a:avLst>
              <a:gd name="adj1" fmla="val -36806"/>
              <a:gd name="adj2" fmla="val -167560"/>
              <a:gd name="adj3" fmla="val 16667"/>
            </a:avLst>
          </a:prstGeom>
          <a:noFill/>
          <a:ln w="9525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de-DE" altLang="en-US"/>
              <a:t>Nicht „essentiell“, aber aufwändig</a:t>
            </a:r>
          </a:p>
        </p:txBody>
      </p:sp>
      <p:sp>
        <p:nvSpPr>
          <p:cNvPr id="49179" name="AutoShape 27"/>
          <p:cNvSpPr>
            <a:spLocks noChangeArrowheads="1"/>
          </p:cNvSpPr>
          <p:nvPr/>
        </p:nvSpPr>
        <p:spPr bwMode="auto">
          <a:xfrm>
            <a:off x="3771900" y="4267200"/>
            <a:ext cx="1790700" cy="457200"/>
          </a:xfrm>
          <a:prstGeom prst="wedgeRoundRectCallout">
            <a:avLst>
              <a:gd name="adj1" fmla="val -16046"/>
              <a:gd name="adj2" fmla="val -205208"/>
              <a:gd name="adj3" fmla="val 16667"/>
            </a:avLst>
          </a:prstGeom>
          <a:noFill/>
          <a:ln w="9525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de-DE" altLang="en-US"/>
              <a:t>Rechtliche Auflagen beachten</a:t>
            </a:r>
          </a:p>
        </p:txBody>
      </p:sp>
      <p:sp>
        <p:nvSpPr>
          <p:cNvPr id="49180" name="Text Box 28"/>
          <p:cNvSpPr txBox="1">
            <a:spLocks noChangeArrowheads="1"/>
          </p:cNvSpPr>
          <p:nvPr/>
        </p:nvSpPr>
        <p:spPr bwMode="auto">
          <a:xfrm>
            <a:off x="685800" y="6096000"/>
            <a:ext cx="794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77825" indent="-377825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568325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25000"/>
              </a:spcBef>
              <a:buClr>
                <a:srgbClr val="FF0000"/>
              </a:buClr>
              <a:buSzTx/>
              <a:buFont typeface="Wingdings" pitchFamily="2" charset="2"/>
              <a:buChar char="è"/>
            </a:pPr>
            <a:r>
              <a:rPr lang="de-DE" altLang="en-US" sz="1800" b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Der Lebenszyklus liefert Anhaltspunkte für eine Klassifizierung.</a:t>
            </a:r>
            <a:endParaRPr lang="de-DE" altLang="en-US" sz="1800">
              <a:solidFill>
                <a:srgbClr val="FF0000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Prozesse des Identity Management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696200" cy="5105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de-DE" altLang="en-US"/>
              <a:t>Die Prozesse des Identity Management lassen sich gruppieren ...</a:t>
            </a:r>
            <a:br>
              <a:rPr lang="de-DE" altLang="en-US"/>
            </a:br>
            <a:endParaRPr lang="de-DE" altLang="en-US"/>
          </a:p>
          <a:p>
            <a:r>
              <a:rPr lang="de-DE" altLang="en-US"/>
              <a:t>Nach operativ und dispositiv</a:t>
            </a:r>
          </a:p>
          <a:p>
            <a:pPr lvl="1"/>
            <a:r>
              <a:rPr lang="de-DE" altLang="en-US"/>
              <a:t>operativ: authentisieren und autorisieren</a:t>
            </a:r>
          </a:p>
          <a:p>
            <a:pPr lvl="1"/>
            <a:r>
              <a:rPr lang="de-DE" altLang="en-US"/>
              <a:t>dispositiv: verwalten digitaler Identitäten</a:t>
            </a:r>
            <a:br>
              <a:rPr lang="de-DE" altLang="en-US"/>
            </a:br>
            <a:endParaRPr lang="de-DE" altLang="en-US"/>
          </a:p>
          <a:p>
            <a:r>
              <a:rPr lang="de-DE" altLang="en-US"/>
              <a:t>Nach fachlich und physisch</a:t>
            </a:r>
          </a:p>
          <a:p>
            <a:pPr lvl="1"/>
            <a:r>
              <a:rPr lang="de-DE" altLang="en-US"/>
              <a:t>fachlich: verwalten und verwenden </a:t>
            </a:r>
          </a:p>
          <a:p>
            <a:pPr lvl="1"/>
            <a:r>
              <a:rPr lang="de-DE" altLang="en-US"/>
              <a:t>physisch: integrieren, transportieren, </a:t>
            </a:r>
            <a:br>
              <a:rPr lang="de-DE" altLang="en-US"/>
            </a:br>
            <a:r>
              <a:rPr lang="de-DE" altLang="en-US"/>
              <a:t>transformieren und publizieren </a:t>
            </a:r>
            <a:br>
              <a:rPr lang="de-DE" altLang="en-US"/>
            </a:br>
            <a:endParaRPr lang="de-DE" altLang="en-US"/>
          </a:p>
          <a:p>
            <a:r>
              <a:rPr lang="de-DE" altLang="en-US"/>
              <a:t>Nach Existenz, Zertifikat und Kontext</a:t>
            </a:r>
          </a:p>
          <a:p>
            <a:pPr lvl="1"/>
            <a:r>
              <a:rPr lang="de-DE" altLang="en-US"/>
              <a:t>anlegen, erfassen, ändern, löschen</a:t>
            </a:r>
          </a:p>
          <a:p>
            <a:pPr lvl="1"/>
            <a:r>
              <a:rPr lang="de-DE" altLang="en-US"/>
              <a:t>zertifizieren, widerrufen</a:t>
            </a:r>
          </a:p>
          <a:p>
            <a:pPr lvl="1"/>
            <a:r>
              <a:rPr lang="de-DE" altLang="en-US"/>
              <a:t>zuweisen, ändern, entfernen von Rollen </a:t>
            </a:r>
            <a:br>
              <a:rPr lang="de-DE" altLang="en-US"/>
            </a:br>
            <a:r>
              <a:rPr lang="de-DE" altLang="en-US"/>
              <a:t>und  Berechtigungen</a:t>
            </a:r>
          </a:p>
        </p:txBody>
      </p:sp>
      <p:grpSp>
        <p:nvGrpSpPr>
          <p:cNvPr id="51204" name="Group 4"/>
          <p:cNvGrpSpPr>
            <a:grpSpLocks/>
          </p:cNvGrpSpPr>
          <p:nvPr/>
        </p:nvGrpSpPr>
        <p:grpSpPr bwMode="auto">
          <a:xfrm>
            <a:off x="5715000" y="1981200"/>
            <a:ext cx="3038475" cy="3657600"/>
            <a:chOff x="1923" y="1488"/>
            <a:chExt cx="1914" cy="2304"/>
          </a:xfrm>
        </p:grpSpPr>
        <p:sp>
          <p:nvSpPr>
            <p:cNvPr id="51205" name="AutoShape 5"/>
            <p:cNvSpPr>
              <a:spLocks noChangeArrowheads="1"/>
            </p:cNvSpPr>
            <p:nvPr/>
          </p:nvSpPr>
          <p:spPr bwMode="auto">
            <a:xfrm>
              <a:off x="1923" y="1584"/>
              <a:ext cx="1914" cy="2208"/>
            </a:xfrm>
            <a:prstGeom prst="triangle">
              <a:avLst>
                <a:gd name="adj" fmla="val 50000"/>
              </a:avLst>
            </a:prstGeom>
            <a:solidFill>
              <a:srgbClr val="FFCC66"/>
            </a:solidFill>
            <a:ln w="9525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endParaRPr lang="de-DE" altLang="en-US"/>
            </a:p>
            <a:p>
              <a:pPr algn="ctr"/>
              <a:endParaRPr lang="de-DE" altLang="en-US"/>
            </a:p>
            <a:p>
              <a:pPr algn="ctr"/>
              <a:endParaRPr lang="de-DE" altLang="en-US"/>
            </a:p>
            <a:p>
              <a:pPr algn="ctr"/>
              <a:endParaRPr lang="de-DE" altLang="en-US"/>
            </a:p>
            <a:p>
              <a:pPr algn="ctr"/>
              <a:endParaRPr lang="de-DE" altLang="en-US"/>
            </a:p>
            <a:p>
              <a:pPr algn="ctr"/>
              <a:endParaRPr lang="de-DE" altLang="en-US"/>
            </a:p>
            <a:p>
              <a:pPr algn="ctr"/>
              <a:r>
                <a:rPr lang="de-DE" altLang="en-US"/>
                <a:t>authentisieren</a:t>
              </a:r>
            </a:p>
            <a:p>
              <a:pPr algn="ctr"/>
              <a:r>
                <a:rPr lang="de-DE" altLang="en-US"/>
                <a:t>autorisieren</a:t>
              </a:r>
            </a:p>
          </p:txBody>
        </p:sp>
        <p:sp>
          <p:nvSpPr>
            <p:cNvPr id="51206" name="AutoShape 6"/>
            <p:cNvSpPr>
              <a:spLocks noChangeAspect="1" noChangeArrowheads="1"/>
            </p:cNvSpPr>
            <p:nvPr/>
          </p:nvSpPr>
          <p:spPr bwMode="auto">
            <a:xfrm>
              <a:off x="2248" y="1584"/>
              <a:ext cx="1263" cy="1457"/>
            </a:xfrm>
            <a:prstGeom prst="triangle">
              <a:avLst>
                <a:gd name="adj" fmla="val 50000"/>
              </a:avLst>
            </a:prstGeom>
            <a:solidFill>
              <a:srgbClr val="FFCC66"/>
            </a:solidFill>
            <a:ln w="9525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altLang="en-US"/>
                <a:t/>
              </a:r>
              <a:br>
                <a:rPr lang="de-DE" altLang="en-US"/>
              </a:br>
              <a:r>
                <a:rPr lang="de-DE" altLang="en-US"/>
                <a:t/>
              </a:r>
              <a:br>
                <a:rPr lang="de-DE" altLang="en-US"/>
              </a:br>
              <a:r>
                <a:rPr lang="de-DE" altLang="en-US"/>
                <a:t>erzeugen</a:t>
              </a:r>
              <a:br>
                <a:rPr lang="de-DE" altLang="en-US"/>
              </a:br>
              <a:r>
                <a:rPr lang="de-DE" altLang="en-US"/>
                <a:t>zertifizieren</a:t>
              </a:r>
              <a:br>
                <a:rPr lang="de-DE" altLang="en-US"/>
              </a:br>
              <a:r>
                <a:rPr lang="de-DE" altLang="en-US"/>
                <a:t>transportieren</a:t>
              </a:r>
              <a:br>
                <a:rPr lang="de-DE" altLang="en-US"/>
              </a:br>
              <a:r>
                <a:rPr lang="de-DE" altLang="en-US"/>
                <a:t>ändern</a:t>
              </a:r>
              <a:br>
                <a:rPr lang="de-DE" altLang="en-US"/>
              </a:br>
              <a:r>
                <a:rPr lang="de-DE" altLang="en-US"/>
                <a:t>archivieren</a:t>
              </a:r>
            </a:p>
          </p:txBody>
        </p:sp>
        <p:sp>
          <p:nvSpPr>
            <p:cNvPr id="51207" name="AutoShape 7"/>
            <p:cNvSpPr>
              <a:spLocks noChangeAspect="1" noChangeArrowheads="1"/>
            </p:cNvSpPr>
            <p:nvPr/>
          </p:nvSpPr>
          <p:spPr bwMode="auto">
            <a:xfrm>
              <a:off x="2566" y="1584"/>
              <a:ext cx="630" cy="727"/>
            </a:xfrm>
            <a:prstGeom prst="triangle">
              <a:avLst>
                <a:gd name="adj" fmla="val 50000"/>
              </a:avLst>
            </a:prstGeom>
            <a:solidFill>
              <a:srgbClr val="FFCC66"/>
            </a:solidFill>
            <a:ln w="9525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208" name="Text Box 8"/>
            <p:cNvSpPr txBox="1">
              <a:spLocks noChangeArrowheads="1"/>
            </p:cNvSpPr>
            <p:nvPr/>
          </p:nvSpPr>
          <p:spPr bwMode="auto">
            <a:xfrm rot="-3982279">
              <a:off x="1204" y="2501"/>
              <a:ext cx="2209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de-DE" altLang="en-US"/>
                <a:t>operativ           dispositiv           strategisch</a:t>
              </a:r>
            </a:p>
          </p:txBody>
        </p:sp>
      </p:grp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685800" y="6096000"/>
            <a:ext cx="794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77825" indent="-377825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568325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25000"/>
              </a:spcBef>
              <a:buClr>
                <a:srgbClr val="FF0000"/>
              </a:buClr>
              <a:buSzTx/>
              <a:buFont typeface="Wingdings" pitchFamily="2" charset="2"/>
              <a:buChar char="è"/>
            </a:pPr>
            <a:r>
              <a:rPr lang="de-DE" altLang="en-US" sz="1800" b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Jede Klassifizierung hat ihren besonderen Wert.</a:t>
            </a:r>
            <a:endParaRPr lang="de-DE" altLang="en-US" sz="1800">
              <a:solidFill>
                <a:srgbClr val="FF0000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Was ist ein Prozess?</a:t>
            </a:r>
          </a:p>
        </p:txBody>
      </p:sp>
      <p:grpSp>
        <p:nvGrpSpPr>
          <p:cNvPr id="53251" name="Group 3"/>
          <p:cNvGrpSpPr>
            <a:grpSpLocks/>
          </p:cNvGrpSpPr>
          <p:nvPr/>
        </p:nvGrpSpPr>
        <p:grpSpPr bwMode="auto">
          <a:xfrm>
            <a:off x="2209800" y="1143000"/>
            <a:ext cx="6858000" cy="4719638"/>
            <a:chOff x="1392" y="768"/>
            <a:chExt cx="4320" cy="2973"/>
          </a:xfrm>
        </p:grpSpPr>
        <p:pic>
          <p:nvPicPr>
            <p:cNvPr id="5325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23" t="11360" r="7159"/>
            <a:stretch>
              <a:fillRect/>
            </a:stretch>
          </p:blipFill>
          <p:spPr bwMode="auto">
            <a:xfrm>
              <a:off x="1392" y="768"/>
              <a:ext cx="4320" cy="2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3253" name="Group 5"/>
            <p:cNvGrpSpPr>
              <a:grpSpLocks/>
            </p:cNvGrpSpPr>
            <p:nvPr/>
          </p:nvGrpSpPr>
          <p:grpSpPr bwMode="auto">
            <a:xfrm>
              <a:off x="2647" y="1008"/>
              <a:ext cx="1536" cy="2592"/>
              <a:chOff x="2647" y="1008"/>
              <a:chExt cx="1536" cy="2592"/>
            </a:xfrm>
          </p:grpSpPr>
          <p:sp>
            <p:nvSpPr>
              <p:cNvPr id="53254" name="Rectangle 6"/>
              <p:cNvSpPr>
                <a:spLocks noChangeArrowheads="1"/>
              </p:cNvSpPr>
              <p:nvPr/>
            </p:nvSpPr>
            <p:spPr bwMode="auto">
              <a:xfrm>
                <a:off x="2743" y="3264"/>
                <a:ext cx="1344" cy="336"/>
              </a:xfrm>
              <a:prstGeom prst="rect">
                <a:avLst/>
              </a:prstGeom>
              <a:solidFill>
                <a:srgbClr val="66FF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de-DE" altLang="en-US" sz="1600" b="1"/>
                  <a:t>Interface zu anderen</a:t>
                </a:r>
                <a:br>
                  <a:rPr lang="de-DE" altLang="en-US" sz="1600" b="1"/>
                </a:br>
                <a:r>
                  <a:rPr lang="de-DE" altLang="en-US" sz="1600" b="1"/>
                  <a:t>Prozessen</a:t>
                </a:r>
              </a:p>
            </p:txBody>
          </p:sp>
          <p:sp>
            <p:nvSpPr>
              <p:cNvPr id="53255" name="Rectangle 7"/>
              <p:cNvSpPr>
                <a:spLocks noChangeArrowheads="1"/>
              </p:cNvSpPr>
              <p:nvPr/>
            </p:nvSpPr>
            <p:spPr bwMode="auto">
              <a:xfrm>
                <a:off x="3010" y="1008"/>
                <a:ext cx="816" cy="336"/>
              </a:xfrm>
              <a:prstGeom prst="rect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de-DE" altLang="en-US" sz="1600" b="1"/>
                  <a:t>Normen</a:t>
                </a:r>
                <a:br>
                  <a:rPr lang="de-DE" altLang="en-US" sz="1600" b="1"/>
                </a:br>
                <a:r>
                  <a:rPr lang="de-DE" altLang="en-US" sz="1600" b="1"/>
                  <a:t>Standards</a:t>
                </a:r>
              </a:p>
            </p:txBody>
          </p:sp>
          <p:sp>
            <p:nvSpPr>
              <p:cNvPr id="53256" name="Rectangle 8"/>
              <p:cNvSpPr>
                <a:spLocks noChangeArrowheads="1"/>
              </p:cNvSpPr>
              <p:nvPr/>
            </p:nvSpPr>
            <p:spPr bwMode="auto">
              <a:xfrm>
                <a:off x="2743" y="1639"/>
                <a:ext cx="1344" cy="384"/>
              </a:xfrm>
              <a:prstGeom prst="rect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de-DE" altLang="en-US" sz="1600" b="1"/>
                  <a:t>Messungen</a:t>
                </a:r>
                <a:br>
                  <a:rPr lang="de-DE" altLang="en-US" sz="1600" b="1"/>
                </a:br>
                <a:r>
                  <a:rPr lang="de-DE" altLang="en-US" sz="1600" b="1"/>
                  <a:t>Qualitätskontrollen</a:t>
                </a:r>
              </a:p>
            </p:txBody>
          </p:sp>
          <p:sp>
            <p:nvSpPr>
              <p:cNvPr id="53257" name="Rectangle 9"/>
              <p:cNvSpPr>
                <a:spLocks noChangeArrowheads="1"/>
              </p:cNvSpPr>
              <p:nvPr/>
            </p:nvSpPr>
            <p:spPr bwMode="auto">
              <a:xfrm>
                <a:off x="2647" y="2311"/>
                <a:ext cx="1536" cy="672"/>
              </a:xfrm>
              <a:prstGeom prst="rect">
                <a:avLst/>
              </a:prstGeom>
              <a:solidFill>
                <a:srgbClr val="66FFFF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de-DE" altLang="en-US" sz="1800" b="1"/>
                  <a:t>Tansformation</a:t>
                </a:r>
              </a:p>
            </p:txBody>
          </p:sp>
        </p:grpSp>
      </p:grp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381000" y="1066800"/>
            <a:ext cx="3048000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" indent="-1905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100000"/>
              </a:spcBef>
              <a:buFont typeface="Wingdings" pitchFamily="2" charset="2"/>
              <a:buChar char="n"/>
            </a:pPr>
            <a:r>
              <a:rPr lang="de-DE" altLang="en-US" sz="1600" b="1">
                <a:latin typeface="Arial Unicode MS" pitchFamily="34" charset="-128"/>
              </a:rPr>
              <a:t>Fundamentale</a:t>
            </a:r>
            <a:r>
              <a:rPr lang="de-DE" altLang="en-US" sz="1600">
                <a:latin typeface="Arial Unicode MS" pitchFamily="34" charset="-128"/>
              </a:rPr>
              <a:t> Prozesse laufen vom „Kunden“ zum „Kunden“</a:t>
            </a:r>
          </a:p>
          <a:p>
            <a:pPr>
              <a:spcBef>
                <a:spcPct val="100000"/>
              </a:spcBef>
              <a:buFont typeface="Wingdings" pitchFamily="2" charset="2"/>
              <a:buChar char="n"/>
            </a:pPr>
            <a:r>
              <a:rPr lang="de-DE" altLang="en-US" sz="1600" b="1">
                <a:latin typeface="Arial Unicode MS" pitchFamily="34" charset="-128"/>
              </a:rPr>
              <a:t>Support</a:t>
            </a:r>
            <a:r>
              <a:rPr lang="de-DE" altLang="en-US" sz="1600">
                <a:latin typeface="Arial Unicode MS" pitchFamily="34" charset="-128"/>
              </a:rPr>
              <a:t>-Prozesse erzeugen Zwischenergebnisse und speichern sie.</a:t>
            </a:r>
          </a:p>
          <a:p>
            <a:pPr>
              <a:spcBef>
                <a:spcPct val="100000"/>
              </a:spcBef>
              <a:buFont typeface="Wingdings" pitchFamily="2" charset="2"/>
              <a:buChar char="n"/>
            </a:pPr>
            <a:r>
              <a:rPr lang="de-DE" altLang="en-US" sz="1600" b="1">
                <a:latin typeface="Arial Unicode MS" pitchFamily="34" charset="-128"/>
              </a:rPr>
              <a:t>Teilprozesse</a:t>
            </a:r>
            <a:r>
              <a:rPr lang="de-DE" altLang="en-US" sz="1600">
                <a:latin typeface="Arial Unicode MS" pitchFamily="34" charset="-128"/>
              </a:rPr>
              <a:t> werden zur Wiederverwendung aus Prozessen mit gemeinsamen anteilen heraus faktorisiert.</a:t>
            </a:r>
          </a:p>
          <a:p>
            <a:pPr>
              <a:spcBef>
                <a:spcPct val="100000"/>
              </a:spcBef>
              <a:buFont typeface="Wingdings" pitchFamily="2" charset="2"/>
              <a:buChar char="n"/>
            </a:pPr>
            <a:r>
              <a:rPr lang="de-DE" altLang="en-US" sz="1600">
                <a:latin typeface="Arial Unicode MS" pitchFamily="34" charset="-128"/>
              </a:rPr>
              <a:t>„</a:t>
            </a:r>
            <a:r>
              <a:rPr lang="de-DE" altLang="en-US" sz="1600" b="1">
                <a:latin typeface="Arial Unicode MS" pitchFamily="34" charset="-128"/>
              </a:rPr>
              <a:t>Essentielle</a:t>
            </a:r>
            <a:r>
              <a:rPr lang="de-DE" altLang="en-US" sz="1600">
                <a:latin typeface="Arial Unicode MS" pitchFamily="34" charset="-128"/>
              </a:rPr>
              <a:t>“ Prozesse nehmen eine fachliche Transformation vor.</a:t>
            </a:r>
          </a:p>
          <a:p>
            <a:pPr>
              <a:spcBef>
                <a:spcPct val="100000"/>
              </a:spcBef>
              <a:buFont typeface="Wingdings" pitchFamily="2" charset="2"/>
              <a:buChar char="n"/>
            </a:pPr>
            <a:r>
              <a:rPr lang="de-DE" altLang="en-US" sz="1600">
                <a:latin typeface="Arial Unicode MS" pitchFamily="34" charset="-128"/>
              </a:rPr>
              <a:t>„</a:t>
            </a:r>
            <a:r>
              <a:rPr lang="de-DE" altLang="en-US" sz="1600" b="1">
                <a:latin typeface="Arial Unicode MS" pitchFamily="34" charset="-128"/>
              </a:rPr>
              <a:t>Physikalische</a:t>
            </a:r>
            <a:r>
              <a:rPr lang="de-DE" altLang="en-US" sz="1600">
                <a:latin typeface="Arial Unicode MS" pitchFamily="34" charset="-128"/>
              </a:rPr>
              <a:t>“ Prozesse verändern nur Ort, Format oder Sprache.</a:t>
            </a:r>
          </a:p>
        </p:txBody>
      </p:sp>
      <p:grpSp>
        <p:nvGrpSpPr>
          <p:cNvPr id="53259" name="Group 11"/>
          <p:cNvGrpSpPr>
            <a:grpSpLocks noChangeAspect="1"/>
          </p:cNvGrpSpPr>
          <p:nvPr/>
        </p:nvGrpSpPr>
        <p:grpSpPr bwMode="auto">
          <a:xfrm>
            <a:off x="7696200" y="152400"/>
            <a:ext cx="1146175" cy="1141413"/>
            <a:chOff x="3578" y="1038"/>
            <a:chExt cx="1453" cy="1448"/>
          </a:xfrm>
        </p:grpSpPr>
        <p:sp>
          <p:nvSpPr>
            <p:cNvPr id="53260" name="Freeform 12"/>
            <p:cNvSpPr>
              <a:spLocks noChangeAspect="1"/>
            </p:cNvSpPr>
            <p:nvPr/>
          </p:nvSpPr>
          <p:spPr bwMode="auto">
            <a:xfrm>
              <a:off x="4262" y="1038"/>
              <a:ext cx="395" cy="549"/>
            </a:xfrm>
            <a:custGeom>
              <a:avLst/>
              <a:gdLst>
                <a:gd name="T0" fmla="*/ 38 w 395"/>
                <a:gd name="T1" fmla="*/ 548 h 549"/>
                <a:gd name="T2" fmla="*/ 7 w 395"/>
                <a:gd name="T3" fmla="*/ 435 h 549"/>
                <a:gd name="T4" fmla="*/ 1 w 395"/>
                <a:gd name="T5" fmla="*/ 381 h 549"/>
                <a:gd name="T6" fmla="*/ 0 w 395"/>
                <a:gd name="T7" fmla="*/ 355 h 549"/>
                <a:gd name="T8" fmla="*/ 2 w 395"/>
                <a:gd name="T9" fmla="*/ 328 h 549"/>
                <a:gd name="T10" fmla="*/ 21 w 395"/>
                <a:gd name="T11" fmla="*/ 230 h 549"/>
                <a:gd name="T12" fmla="*/ 62 w 395"/>
                <a:gd name="T13" fmla="*/ 144 h 549"/>
                <a:gd name="T14" fmla="*/ 123 w 395"/>
                <a:gd name="T15" fmla="*/ 76 h 549"/>
                <a:gd name="T16" fmla="*/ 200 w 395"/>
                <a:gd name="T17" fmla="*/ 27 h 549"/>
                <a:gd name="T18" fmla="*/ 291 w 395"/>
                <a:gd name="T19" fmla="*/ 2 h 549"/>
                <a:gd name="T20" fmla="*/ 315 w 395"/>
                <a:gd name="T21" fmla="*/ 1 h 549"/>
                <a:gd name="T22" fmla="*/ 341 w 395"/>
                <a:gd name="T23" fmla="*/ 0 h 549"/>
                <a:gd name="T24" fmla="*/ 394 w 395"/>
                <a:gd name="T25" fmla="*/ 6 h 549"/>
                <a:gd name="T26" fmla="*/ 370 w 395"/>
                <a:gd name="T27" fmla="*/ 6 h 549"/>
                <a:gd name="T28" fmla="*/ 346 w 395"/>
                <a:gd name="T29" fmla="*/ 8 h 549"/>
                <a:gd name="T30" fmla="*/ 299 w 395"/>
                <a:gd name="T31" fmla="*/ 15 h 549"/>
                <a:gd name="T32" fmla="*/ 213 w 395"/>
                <a:gd name="T33" fmla="*/ 49 h 549"/>
                <a:gd name="T34" fmla="*/ 140 w 395"/>
                <a:gd name="T35" fmla="*/ 101 h 549"/>
                <a:gd name="T36" fmla="*/ 79 w 395"/>
                <a:gd name="T37" fmla="*/ 172 h 549"/>
                <a:gd name="T38" fmla="*/ 37 w 395"/>
                <a:gd name="T39" fmla="*/ 254 h 549"/>
                <a:gd name="T40" fmla="*/ 14 w 395"/>
                <a:gd name="T41" fmla="*/ 347 h 549"/>
                <a:gd name="T42" fmla="*/ 11 w 395"/>
                <a:gd name="T43" fmla="*/ 396 h 549"/>
                <a:gd name="T44" fmla="*/ 11 w 395"/>
                <a:gd name="T45" fmla="*/ 420 h 549"/>
                <a:gd name="T46" fmla="*/ 14 w 395"/>
                <a:gd name="T47" fmla="*/ 446 h 549"/>
                <a:gd name="T48" fmla="*/ 38 w 395"/>
                <a:gd name="T49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5" h="549">
                  <a:moveTo>
                    <a:pt x="38" y="548"/>
                  </a:moveTo>
                  <a:lnTo>
                    <a:pt x="7" y="435"/>
                  </a:lnTo>
                  <a:lnTo>
                    <a:pt x="1" y="381"/>
                  </a:lnTo>
                  <a:lnTo>
                    <a:pt x="0" y="355"/>
                  </a:lnTo>
                  <a:lnTo>
                    <a:pt x="2" y="328"/>
                  </a:lnTo>
                  <a:lnTo>
                    <a:pt x="21" y="230"/>
                  </a:lnTo>
                  <a:lnTo>
                    <a:pt x="62" y="144"/>
                  </a:lnTo>
                  <a:lnTo>
                    <a:pt x="123" y="76"/>
                  </a:lnTo>
                  <a:lnTo>
                    <a:pt x="200" y="27"/>
                  </a:lnTo>
                  <a:lnTo>
                    <a:pt x="291" y="2"/>
                  </a:lnTo>
                  <a:lnTo>
                    <a:pt x="315" y="1"/>
                  </a:lnTo>
                  <a:lnTo>
                    <a:pt x="341" y="0"/>
                  </a:lnTo>
                  <a:lnTo>
                    <a:pt x="394" y="6"/>
                  </a:lnTo>
                  <a:lnTo>
                    <a:pt x="370" y="6"/>
                  </a:lnTo>
                  <a:lnTo>
                    <a:pt x="346" y="8"/>
                  </a:lnTo>
                  <a:lnTo>
                    <a:pt x="299" y="15"/>
                  </a:lnTo>
                  <a:lnTo>
                    <a:pt x="213" y="49"/>
                  </a:lnTo>
                  <a:lnTo>
                    <a:pt x="140" y="101"/>
                  </a:lnTo>
                  <a:lnTo>
                    <a:pt x="79" y="172"/>
                  </a:lnTo>
                  <a:lnTo>
                    <a:pt x="37" y="254"/>
                  </a:lnTo>
                  <a:lnTo>
                    <a:pt x="14" y="347"/>
                  </a:lnTo>
                  <a:lnTo>
                    <a:pt x="11" y="396"/>
                  </a:lnTo>
                  <a:lnTo>
                    <a:pt x="11" y="420"/>
                  </a:lnTo>
                  <a:lnTo>
                    <a:pt x="14" y="446"/>
                  </a:lnTo>
                  <a:lnTo>
                    <a:pt x="38" y="548"/>
                  </a:lnTo>
                </a:path>
              </a:pathLst>
            </a:custGeom>
            <a:solidFill>
              <a:srgbClr val="5F5F5F"/>
            </a:solidFill>
            <a:ln w="12700" cap="rnd" cmpd="sng">
              <a:solidFill>
                <a:srgbClr val="A2A2A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261" name="Freeform 13"/>
            <p:cNvSpPr>
              <a:spLocks noChangeAspect="1"/>
            </p:cNvSpPr>
            <p:nvPr/>
          </p:nvSpPr>
          <p:spPr bwMode="auto">
            <a:xfrm>
              <a:off x="4319" y="1063"/>
              <a:ext cx="712" cy="801"/>
            </a:xfrm>
            <a:custGeom>
              <a:avLst/>
              <a:gdLst>
                <a:gd name="T0" fmla="*/ 0 w 712"/>
                <a:gd name="T1" fmla="*/ 567 h 801"/>
                <a:gd name="T2" fmla="*/ 54 w 712"/>
                <a:gd name="T3" fmla="*/ 658 h 801"/>
                <a:gd name="T4" fmla="*/ 126 w 712"/>
                <a:gd name="T5" fmla="*/ 727 h 801"/>
                <a:gd name="T6" fmla="*/ 212 w 712"/>
                <a:gd name="T7" fmla="*/ 773 h 801"/>
                <a:gd name="T8" fmla="*/ 305 w 712"/>
                <a:gd name="T9" fmla="*/ 798 h 801"/>
                <a:gd name="T10" fmla="*/ 352 w 712"/>
                <a:gd name="T11" fmla="*/ 800 h 801"/>
                <a:gd name="T12" fmla="*/ 375 w 712"/>
                <a:gd name="T13" fmla="*/ 800 h 801"/>
                <a:gd name="T14" fmla="*/ 399 w 712"/>
                <a:gd name="T15" fmla="*/ 798 h 801"/>
                <a:gd name="T16" fmla="*/ 490 w 712"/>
                <a:gd name="T17" fmla="*/ 774 h 801"/>
                <a:gd name="T18" fmla="*/ 570 w 712"/>
                <a:gd name="T19" fmla="*/ 727 h 801"/>
                <a:gd name="T20" fmla="*/ 636 w 712"/>
                <a:gd name="T21" fmla="*/ 652 h 801"/>
                <a:gd name="T22" fmla="*/ 683 w 712"/>
                <a:gd name="T23" fmla="*/ 559 h 801"/>
                <a:gd name="T24" fmla="*/ 707 w 712"/>
                <a:gd name="T25" fmla="*/ 461 h 801"/>
                <a:gd name="T26" fmla="*/ 711 w 712"/>
                <a:gd name="T27" fmla="*/ 412 h 801"/>
                <a:gd name="T28" fmla="*/ 711 w 712"/>
                <a:gd name="T29" fmla="*/ 388 h 801"/>
                <a:gd name="T30" fmla="*/ 710 w 712"/>
                <a:gd name="T31" fmla="*/ 362 h 801"/>
                <a:gd name="T32" fmla="*/ 690 w 712"/>
                <a:gd name="T33" fmla="*/ 266 h 801"/>
                <a:gd name="T34" fmla="*/ 652 w 712"/>
                <a:gd name="T35" fmla="*/ 179 h 801"/>
                <a:gd name="T36" fmla="*/ 595 w 712"/>
                <a:gd name="T37" fmla="*/ 103 h 801"/>
                <a:gd name="T38" fmla="*/ 521 w 712"/>
                <a:gd name="T39" fmla="*/ 42 h 801"/>
                <a:gd name="T40" fmla="*/ 430 w 712"/>
                <a:gd name="T41" fmla="*/ 0 h 801"/>
                <a:gd name="T42" fmla="*/ 509 w 712"/>
                <a:gd name="T43" fmla="*/ 45 h 801"/>
                <a:gd name="T44" fmla="*/ 574 w 712"/>
                <a:gd name="T45" fmla="*/ 106 h 801"/>
                <a:gd name="T46" fmla="*/ 622 w 712"/>
                <a:gd name="T47" fmla="*/ 180 h 801"/>
                <a:gd name="T48" fmla="*/ 652 w 712"/>
                <a:gd name="T49" fmla="*/ 263 h 801"/>
                <a:gd name="T50" fmla="*/ 663 w 712"/>
                <a:gd name="T51" fmla="*/ 352 h 801"/>
                <a:gd name="T52" fmla="*/ 663 w 712"/>
                <a:gd name="T53" fmla="*/ 374 h 801"/>
                <a:gd name="T54" fmla="*/ 662 w 712"/>
                <a:gd name="T55" fmla="*/ 397 h 801"/>
                <a:gd name="T56" fmla="*/ 656 w 712"/>
                <a:gd name="T57" fmla="*/ 442 h 801"/>
                <a:gd name="T58" fmla="*/ 628 w 712"/>
                <a:gd name="T59" fmla="*/ 530 h 801"/>
                <a:gd name="T60" fmla="*/ 578 w 712"/>
                <a:gd name="T61" fmla="*/ 613 h 801"/>
                <a:gd name="T62" fmla="*/ 512 w 712"/>
                <a:gd name="T63" fmla="*/ 682 h 801"/>
                <a:gd name="T64" fmla="*/ 437 w 712"/>
                <a:gd name="T65" fmla="*/ 729 h 801"/>
                <a:gd name="T66" fmla="*/ 358 w 712"/>
                <a:gd name="T67" fmla="*/ 754 h 801"/>
                <a:gd name="T68" fmla="*/ 317 w 712"/>
                <a:gd name="T69" fmla="*/ 759 h 801"/>
                <a:gd name="T70" fmla="*/ 297 w 712"/>
                <a:gd name="T71" fmla="*/ 760 h 801"/>
                <a:gd name="T72" fmla="*/ 275 w 712"/>
                <a:gd name="T73" fmla="*/ 759 h 801"/>
                <a:gd name="T74" fmla="*/ 196 w 712"/>
                <a:gd name="T75" fmla="*/ 742 h 801"/>
                <a:gd name="T76" fmla="*/ 120 w 712"/>
                <a:gd name="T77" fmla="*/ 704 h 801"/>
                <a:gd name="T78" fmla="*/ 54 w 712"/>
                <a:gd name="T79" fmla="*/ 646 h 801"/>
                <a:gd name="T80" fmla="*/ 0 w 712"/>
                <a:gd name="T81" fmla="*/ 567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12" h="801">
                  <a:moveTo>
                    <a:pt x="0" y="567"/>
                  </a:moveTo>
                  <a:lnTo>
                    <a:pt x="54" y="658"/>
                  </a:lnTo>
                  <a:lnTo>
                    <a:pt x="126" y="727"/>
                  </a:lnTo>
                  <a:lnTo>
                    <a:pt x="212" y="773"/>
                  </a:lnTo>
                  <a:lnTo>
                    <a:pt x="305" y="798"/>
                  </a:lnTo>
                  <a:lnTo>
                    <a:pt x="352" y="800"/>
                  </a:lnTo>
                  <a:lnTo>
                    <a:pt x="375" y="800"/>
                  </a:lnTo>
                  <a:lnTo>
                    <a:pt x="399" y="798"/>
                  </a:lnTo>
                  <a:lnTo>
                    <a:pt x="490" y="774"/>
                  </a:lnTo>
                  <a:lnTo>
                    <a:pt x="570" y="727"/>
                  </a:lnTo>
                  <a:lnTo>
                    <a:pt x="636" y="652"/>
                  </a:lnTo>
                  <a:lnTo>
                    <a:pt x="683" y="559"/>
                  </a:lnTo>
                  <a:lnTo>
                    <a:pt x="707" y="461"/>
                  </a:lnTo>
                  <a:lnTo>
                    <a:pt x="711" y="412"/>
                  </a:lnTo>
                  <a:lnTo>
                    <a:pt x="711" y="388"/>
                  </a:lnTo>
                  <a:lnTo>
                    <a:pt x="710" y="362"/>
                  </a:lnTo>
                  <a:lnTo>
                    <a:pt x="690" y="266"/>
                  </a:lnTo>
                  <a:lnTo>
                    <a:pt x="652" y="179"/>
                  </a:lnTo>
                  <a:lnTo>
                    <a:pt x="595" y="103"/>
                  </a:lnTo>
                  <a:lnTo>
                    <a:pt x="521" y="42"/>
                  </a:lnTo>
                  <a:lnTo>
                    <a:pt x="430" y="0"/>
                  </a:lnTo>
                  <a:lnTo>
                    <a:pt x="509" y="45"/>
                  </a:lnTo>
                  <a:lnTo>
                    <a:pt x="574" y="106"/>
                  </a:lnTo>
                  <a:lnTo>
                    <a:pt x="622" y="180"/>
                  </a:lnTo>
                  <a:lnTo>
                    <a:pt x="652" y="263"/>
                  </a:lnTo>
                  <a:lnTo>
                    <a:pt x="663" y="352"/>
                  </a:lnTo>
                  <a:lnTo>
                    <a:pt x="663" y="374"/>
                  </a:lnTo>
                  <a:lnTo>
                    <a:pt x="662" y="397"/>
                  </a:lnTo>
                  <a:lnTo>
                    <a:pt x="656" y="442"/>
                  </a:lnTo>
                  <a:lnTo>
                    <a:pt x="628" y="530"/>
                  </a:lnTo>
                  <a:lnTo>
                    <a:pt x="578" y="613"/>
                  </a:lnTo>
                  <a:lnTo>
                    <a:pt x="512" y="682"/>
                  </a:lnTo>
                  <a:lnTo>
                    <a:pt x="437" y="729"/>
                  </a:lnTo>
                  <a:lnTo>
                    <a:pt x="358" y="754"/>
                  </a:lnTo>
                  <a:lnTo>
                    <a:pt x="317" y="759"/>
                  </a:lnTo>
                  <a:lnTo>
                    <a:pt x="297" y="760"/>
                  </a:lnTo>
                  <a:lnTo>
                    <a:pt x="275" y="759"/>
                  </a:lnTo>
                  <a:lnTo>
                    <a:pt x="196" y="742"/>
                  </a:lnTo>
                  <a:lnTo>
                    <a:pt x="120" y="704"/>
                  </a:lnTo>
                  <a:lnTo>
                    <a:pt x="54" y="646"/>
                  </a:lnTo>
                  <a:lnTo>
                    <a:pt x="0" y="567"/>
                  </a:lnTo>
                </a:path>
              </a:pathLst>
            </a:custGeom>
            <a:solidFill>
              <a:srgbClr val="5F5F5F"/>
            </a:solidFill>
            <a:ln w="12700" cap="rnd" cmpd="sng">
              <a:solidFill>
                <a:srgbClr val="A2A2A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262" name="Freeform 14"/>
            <p:cNvSpPr>
              <a:spLocks noChangeAspect="1"/>
            </p:cNvSpPr>
            <p:nvPr/>
          </p:nvSpPr>
          <p:spPr bwMode="auto">
            <a:xfrm>
              <a:off x="4270" y="1046"/>
              <a:ext cx="712" cy="775"/>
            </a:xfrm>
            <a:custGeom>
              <a:avLst/>
              <a:gdLst>
                <a:gd name="T0" fmla="*/ 0 w 712"/>
                <a:gd name="T1" fmla="*/ 390 h 775"/>
                <a:gd name="T2" fmla="*/ 14 w 712"/>
                <a:gd name="T3" fmla="*/ 299 h 775"/>
                <a:gd name="T4" fmla="*/ 41 w 712"/>
                <a:gd name="T5" fmla="*/ 220 h 775"/>
                <a:gd name="T6" fmla="*/ 78 w 712"/>
                <a:gd name="T7" fmla="*/ 153 h 775"/>
                <a:gd name="T8" fmla="*/ 125 w 712"/>
                <a:gd name="T9" fmla="*/ 97 h 775"/>
                <a:gd name="T10" fmla="*/ 179 w 712"/>
                <a:gd name="T11" fmla="*/ 55 h 775"/>
                <a:gd name="T12" fmla="*/ 238 w 712"/>
                <a:gd name="T13" fmla="*/ 25 h 775"/>
                <a:gd name="T14" fmla="*/ 300 w 712"/>
                <a:gd name="T15" fmla="*/ 6 h 775"/>
                <a:gd name="T16" fmla="*/ 365 w 712"/>
                <a:gd name="T17" fmla="*/ 0 h 775"/>
                <a:gd name="T18" fmla="*/ 397 w 712"/>
                <a:gd name="T19" fmla="*/ 1 h 775"/>
                <a:gd name="T20" fmla="*/ 429 w 712"/>
                <a:gd name="T21" fmla="*/ 5 h 775"/>
                <a:gd name="T22" fmla="*/ 490 w 712"/>
                <a:gd name="T23" fmla="*/ 24 h 775"/>
                <a:gd name="T24" fmla="*/ 547 w 712"/>
                <a:gd name="T25" fmla="*/ 54 h 775"/>
                <a:gd name="T26" fmla="*/ 600 w 712"/>
                <a:gd name="T27" fmla="*/ 97 h 775"/>
                <a:gd name="T28" fmla="*/ 644 w 712"/>
                <a:gd name="T29" fmla="*/ 152 h 775"/>
                <a:gd name="T30" fmla="*/ 678 w 712"/>
                <a:gd name="T31" fmla="*/ 220 h 775"/>
                <a:gd name="T32" fmla="*/ 701 w 712"/>
                <a:gd name="T33" fmla="*/ 298 h 775"/>
                <a:gd name="T34" fmla="*/ 711 w 712"/>
                <a:gd name="T35" fmla="*/ 390 h 775"/>
                <a:gd name="T36" fmla="*/ 698 w 712"/>
                <a:gd name="T37" fmla="*/ 480 h 775"/>
                <a:gd name="T38" fmla="*/ 672 w 712"/>
                <a:gd name="T39" fmla="*/ 557 h 775"/>
                <a:gd name="T40" fmla="*/ 635 w 712"/>
                <a:gd name="T41" fmla="*/ 623 h 775"/>
                <a:gd name="T42" fmla="*/ 589 w 712"/>
                <a:gd name="T43" fmla="*/ 677 h 775"/>
                <a:gd name="T44" fmla="*/ 536 w 712"/>
                <a:gd name="T45" fmla="*/ 719 h 775"/>
                <a:gd name="T46" fmla="*/ 478 w 712"/>
                <a:gd name="T47" fmla="*/ 749 h 775"/>
                <a:gd name="T48" fmla="*/ 415 w 712"/>
                <a:gd name="T49" fmla="*/ 767 h 775"/>
                <a:gd name="T50" fmla="*/ 351 w 712"/>
                <a:gd name="T51" fmla="*/ 774 h 775"/>
                <a:gd name="T52" fmla="*/ 226 w 712"/>
                <a:gd name="T53" fmla="*/ 752 h 775"/>
                <a:gd name="T54" fmla="*/ 169 w 712"/>
                <a:gd name="T55" fmla="*/ 722 h 775"/>
                <a:gd name="T56" fmla="*/ 116 w 712"/>
                <a:gd name="T57" fmla="*/ 680 h 775"/>
                <a:gd name="T58" fmla="*/ 72 w 712"/>
                <a:gd name="T59" fmla="*/ 626 h 775"/>
                <a:gd name="T60" fmla="*/ 36 w 712"/>
                <a:gd name="T61" fmla="*/ 560 h 775"/>
                <a:gd name="T62" fmla="*/ 12 w 712"/>
                <a:gd name="T63" fmla="*/ 482 h 775"/>
                <a:gd name="T64" fmla="*/ 0 w 712"/>
                <a:gd name="T65" fmla="*/ 390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2" h="775">
                  <a:moveTo>
                    <a:pt x="0" y="390"/>
                  </a:moveTo>
                  <a:lnTo>
                    <a:pt x="14" y="299"/>
                  </a:lnTo>
                  <a:lnTo>
                    <a:pt x="41" y="220"/>
                  </a:lnTo>
                  <a:lnTo>
                    <a:pt x="78" y="153"/>
                  </a:lnTo>
                  <a:lnTo>
                    <a:pt x="125" y="97"/>
                  </a:lnTo>
                  <a:lnTo>
                    <a:pt x="179" y="55"/>
                  </a:lnTo>
                  <a:lnTo>
                    <a:pt x="238" y="25"/>
                  </a:lnTo>
                  <a:lnTo>
                    <a:pt x="300" y="6"/>
                  </a:lnTo>
                  <a:lnTo>
                    <a:pt x="365" y="0"/>
                  </a:lnTo>
                  <a:lnTo>
                    <a:pt x="397" y="1"/>
                  </a:lnTo>
                  <a:lnTo>
                    <a:pt x="429" y="5"/>
                  </a:lnTo>
                  <a:lnTo>
                    <a:pt x="490" y="24"/>
                  </a:lnTo>
                  <a:lnTo>
                    <a:pt x="547" y="54"/>
                  </a:lnTo>
                  <a:lnTo>
                    <a:pt x="600" y="97"/>
                  </a:lnTo>
                  <a:lnTo>
                    <a:pt x="644" y="152"/>
                  </a:lnTo>
                  <a:lnTo>
                    <a:pt x="678" y="220"/>
                  </a:lnTo>
                  <a:lnTo>
                    <a:pt x="701" y="298"/>
                  </a:lnTo>
                  <a:lnTo>
                    <a:pt x="711" y="390"/>
                  </a:lnTo>
                  <a:lnTo>
                    <a:pt x="698" y="480"/>
                  </a:lnTo>
                  <a:lnTo>
                    <a:pt x="672" y="557"/>
                  </a:lnTo>
                  <a:lnTo>
                    <a:pt x="635" y="623"/>
                  </a:lnTo>
                  <a:lnTo>
                    <a:pt x="589" y="677"/>
                  </a:lnTo>
                  <a:lnTo>
                    <a:pt x="536" y="719"/>
                  </a:lnTo>
                  <a:lnTo>
                    <a:pt x="478" y="749"/>
                  </a:lnTo>
                  <a:lnTo>
                    <a:pt x="415" y="767"/>
                  </a:lnTo>
                  <a:lnTo>
                    <a:pt x="351" y="774"/>
                  </a:lnTo>
                  <a:lnTo>
                    <a:pt x="226" y="752"/>
                  </a:lnTo>
                  <a:lnTo>
                    <a:pt x="169" y="722"/>
                  </a:lnTo>
                  <a:lnTo>
                    <a:pt x="116" y="680"/>
                  </a:lnTo>
                  <a:lnTo>
                    <a:pt x="72" y="626"/>
                  </a:lnTo>
                  <a:lnTo>
                    <a:pt x="36" y="560"/>
                  </a:lnTo>
                  <a:lnTo>
                    <a:pt x="12" y="482"/>
                  </a:lnTo>
                  <a:lnTo>
                    <a:pt x="0" y="390"/>
                  </a:lnTo>
                </a:path>
              </a:pathLst>
            </a:custGeom>
            <a:noFill/>
            <a:ln w="12700" cap="rnd" cmpd="sng">
              <a:solidFill>
                <a:srgbClr val="72727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263" name="Freeform 15"/>
            <p:cNvSpPr>
              <a:spLocks noChangeAspect="1"/>
            </p:cNvSpPr>
            <p:nvPr/>
          </p:nvSpPr>
          <p:spPr bwMode="auto">
            <a:xfrm>
              <a:off x="3623" y="1758"/>
              <a:ext cx="693" cy="728"/>
            </a:xfrm>
            <a:custGeom>
              <a:avLst/>
              <a:gdLst>
                <a:gd name="T0" fmla="*/ 578 w 693"/>
                <a:gd name="T1" fmla="*/ 91 h 728"/>
                <a:gd name="T2" fmla="*/ 605 w 693"/>
                <a:gd name="T3" fmla="*/ 63 h 728"/>
                <a:gd name="T4" fmla="*/ 622 w 693"/>
                <a:gd name="T5" fmla="*/ 30 h 728"/>
                <a:gd name="T6" fmla="*/ 621 w 693"/>
                <a:gd name="T7" fmla="*/ 13 h 728"/>
                <a:gd name="T8" fmla="*/ 612 w 693"/>
                <a:gd name="T9" fmla="*/ 0 h 728"/>
                <a:gd name="T10" fmla="*/ 657 w 693"/>
                <a:gd name="T11" fmla="*/ 44 h 728"/>
                <a:gd name="T12" fmla="*/ 692 w 693"/>
                <a:gd name="T13" fmla="*/ 100 h 728"/>
                <a:gd name="T14" fmla="*/ 671 w 693"/>
                <a:gd name="T15" fmla="*/ 125 h 728"/>
                <a:gd name="T16" fmla="*/ 42 w 693"/>
                <a:gd name="T17" fmla="*/ 727 h 728"/>
                <a:gd name="T18" fmla="*/ 44 w 693"/>
                <a:gd name="T19" fmla="*/ 710 h 728"/>
                <a:gd name="T20" fmla="*/ 35 w 693"/>
                <a:gd name="T21" fmla="*/ 687 h 728"/>
                <a:gd name="T22" fmla="*/ 0 w 693"/>
                <a:gd name="T23" fmla="*/ 636 h 728"/>
                <a:gd name="T24" fmla="*/ 578 w 693"/>
                <a:gd name="T25" fmla="*/ 91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3" h="728">
                  <a:moveTo>
                    <a:pt x="578" y="91"/>
                  </a:moveTo>
                  <a:lnTo>
                    <a:pt x="605" y="63"/>
                  </a:lnTo>
                  <a:lnTo>
                    <a:pt x="622" y="30"/>
                  </a:lnTo>
                  <a:lnTo>
                    <a:pt x="621" y="13"/>
                  </a:lnTo>
                  <a:lnTo>
                    <a:pt x="612" y="0"/>
                  </a:lnTo>
                  <a:lnTo>
                    <a:pt x="657" y="44"/>
                  </a:lnTo>
                  <a:lnTo>
                    <a:pt x="692" y="100"/>
                  </a:lnTo>
                  <a:lnTo>
                    <a:pt x="671" y="125"/>
                  </a:lnTo>
                  <a:lnTo>
                    <a:pt x="42" y="727"/>
                  </a:lnTo>
                  <a:lnTo>
                    <a:pt x="44" y="710"/>
                  </a:lnTo>
                  <a:lnTo>
                    <a:pt x="35" y="687"/>
                  </a:lnTo>
                  <a:lnTo>
                    <a:pt x="0" y="636"/>
                  </a:lnTo>
                  <a:lnTo>
                    <a:pt x="578" y="9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8F8F8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264" name="Freeform 16"/>
            <p:cNvSpPr>
              <a:spLocks noChangeAspect="1"/>
            </p:cNvSpPr>
            <p:nvPr/>
          </p:nvSpPr>
          <p:spPr bwMode="auto">
            <a:xfrm>
              <a:off x="3579" y="1758"/>
              <a:ext cx="667" cy="635"/>
            </a:xfrm>
            <a:custGeom>
              <a:avLst/>
              <a:gdLst>
                <a:gd name="T0" fmla="*/ 622 w 667"/>
                <a:gd name="T1" fmla="*/ 91 h 635"/>
                <a:gd name="T2" fmla="*/ 649 w 667"/>
                <a:gd name="T3" fmla="*/ 63 h 635"/>
                <a:gd name="T4" fmla="*/ 666 w 667"/>
                <a:gd name="T5" fmla="*/ 30 h 635"/>
                <a:gd name="T6" fmla="*/ 665 w 667"/>
                <a:gd name="T7" fmla="*/ 13 h 635"/>
                <a:gd name="T8" fmla="*/ 656 w 667"/>
                <a:gd name="T9" fmla="*/ 0 h 635"/>
                <a:gd name="T10" fmla="*/ 645 w 667"/>
                <a:gd name="T11" fmla="*/ 1 h 635"/>
                <a:gd name="T12" fmla="*/ 637 w 667"/>
                <a:gd name="T13" fmla="*/ 7 h 635"/>
                <a:gd name="T14" fmla="*/ 0 w 667"/>
                <a:gd name="T15" fmla="*/ 601 h 635"/>
                <a:gd name="T16" fmla="*/ 15 w 667"/>
                <a:gd name="T17" fmla="*/ 608 h 635"/>
                <a:gd name="T18" fmla="*/ 44 w 667"/>
                <a:gd name="T19" fmla="*/ 634 h 635"/>
                <a:gd name="T20" fmla="*/ 622 w 667"/>
                <a:gd name="T21" fmla="*/ 91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7" h="635">
                  <a:moveTo>
                    <a:pt x="622" y="91"/>
                  </a:moveTo>
                  <a:lnTo>
                    <a:pt x="649" y="63"/>
                  </a:lnTo>
                  <a:lnTo>
                    <a:pt x="666" y="30"/>
                  </a:lnTo>
                  <a:lnTo>
                    <a:pt x="665" y="13"/>
                  </a:lnTo>
                  <a:lnTo>
                    <a:pt x="656" y="0"/>
                  </a:lnTo>
                  <a:lnTo>
                    <a:pt x="645" y="1"/>
                  </a:lnTo>
                  <a:lnTo>
                    <a:pt x="637" y="7"/>
                  </a:lnTo>
                  <a:lnTo>
                    <a:pt x="0" y="601"/>
                  </a:lnTo>
                  <a:lnTo>
                    <a:pt x="15" y="608"/>
                  </a:lnTo>
                  <a:lnTo>
                    <a:pt x="44" y="634"/>
                  </a:lnTo>
                  <a:lnTo>
                    <a:pt x="622" y="9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265" name="Freeform 17"/>
            <p:cNvSpPr>
              <a:spLocks noChangeAspect="1"/>
            </p:cNvSpPr>
            <p:nvPr/>
          </p:nvSpPr>
          <p:spPr bwMode="auto">
            <a:xfrm>
              <a:off x="3578" y="2359"/>
              <a:ext cx="93" cy="125"/>
            </a:xfrm>
            <a:custGeom>
              <a:avLst/>
              <a:gdLst>
                <a:gd name="T0" fmla="*/ 58 w 93"/>
                <a:gd name="T1" fmla="*/ 46 h 125"/>
                <a:gd name="T2" fmla="*/ 23 w 93"/>
                <a:gd name="T3" fmla="*/ 8 h 125"/>
                <a:gd name="T4" fmla="*/ 10 w 93"/>
                <a:gd name="T5" fmla="*/ 0 h 125"/>
                <a:gd name="T6" fmla="*/ 1 w 93"/>
                <a:gd name="T7" fmla="*/ 0 h 125"/>
                <a:gd name="T8" fmla="*/ 0 w 93"/>
                <a:gd name="T9" fmla="*/ 11 h 125"/>
                <a:gd name="T10" fmla="*/ 6 w 93"/>
                <a:gd name="T11" fmla="*/ 31 h 125"/>
                <a:gd name="T12" fmla="*/ 33 w 93"/>
                <a:gd name="T13" fmla="*/ 78 h 125"/>
                <a:gd name="T14" fmla="*/ 68 w 93"/>
                <a:gd name="T15" fmla="*/ 115 h 125"/>
                <a:gd name="T16" fmla="*/ 82 w 93"/>
                <a:gd name="T17" fmla="*/ 124 h 125"/>
                <a:gd name="T18" fmla="*/ 91 w 93"/>
                <a:gd name="T19" fmla="*/ 123 h 125"/>
                <a:gd name="T20" fmla="*/ 92 w 93"/>
                <a:gd name="T21" fmla="*/ 113 h 125"/>
                <a:gd name="T22" fmla="*/ 86 w 93"/>
                <a:gd name="T23" fmla="*/ 93 h 125"/>
                <a:gd name="T24" fmla="*/ 58 w 93"/>
                <a:gd name="T25" fmla="*/ 4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25">
                  <a:moveTo>
                    <a:pt x="58" y="46"/>
                  </a:moveTo>
                  <a:lnTo>
                    <a:pt x="23" y="8"/>
                  </a:lnTo>
                  <a:lnTo>
                    <a:pt x="10" y="0"/>
                  </a:lnTo>
                  <a:lnTo>
                    <a:pt x="1" y="0"/>
                  </a:lnTo>
                  <a:lnTo>
                    <a:pt x="0" y="11"/>
                  </a:lnTo>
                  <a:lnTo>
                    <a:pt x="6" y="31"/>
                  </a:lnTo>
                  <a:lnTo>
                    <a:pt x="33" y="78"/>
                  </a:lnTo>
                  <a:lnTo>
                    <a:pt x="68" y="115"/>
                  </a:lnTo>
                  <a:lnTo>
                    <a:pt x="82" y="124"/>
                  </a:lnTo>
                  <a:lnTo>
                    <a:pt x="91" y="123"/>
                  </a:lnTo>
                  <a:lnTo>
                    <a:pt x="92" y="113"/>
                  </a:lnTo>
                  <a:lnTo>
                    <a:pt x="86" y="93"/>
                  </a:lnTo>
                  <a:lnTo>
                    <a:pt x="58" y="46"/>
                  </a:lnTo>
                </a:path>
              </a:pathLst>
            </a:custGeom>
            <a:solidFill>
              <a:srgbClr val="5F5F5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266" name="Line 18"/>
            <p:cNvSpPr>
              <a:spLocks noChangeAspect="1" noChangeShapeType="1"/>
            </p:cNvSpPr>
            <p:nvPr/>
          </p:nvSpPr>
          <p:spPr bwMode="auto">
            <a:xfrm flipH="1">
              <a:off x="3621" y="1883"/>
              <a:ext cx="548" cy="50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67" name="Line 19"/>
            <p:cNvSpPr>
              <a:spLocks noChangeAspect="1" noChangeShapeType="1"/>
            </p:cNvSpPr>
            <p:nvPr/>
          </p:nvSpPr>
          <p:spPr bwMode="auto">
            <a:xfrm flipH="1">
              <a:off x="3661" y="1848"/>
              <a:ext cx="649" cy="610"/>
            </a:xfrm>
            <a:prstGeom prst="line">
              <a:avLst/>
            </a:prstGeom>
            <a:noFill/>
            <a:ln w="12700">
              <a:solidFill>
                <a:srgbClr val="D2D2D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68" name="Freeform 20"/>
            <p:cNvSpPr>
              <a:spLocks noChangeAspect="1"/>
            </p:cNvSpPr>
            <p:nvPr/>
          </p:nvSpPr>
          <p:spPr bwMode="auto">
            <a:xfrm>
              <a:off x="4234" y="1704"/>
              <a:ext cx="151" cy="155"/>
            </a:xfrm>
            <a:custGeom>
              <a:avLst/>
              <a:gdLst>
                <a:gd name="T0" fmla="*/ 150 w 151"/>
                <a:gd name="T1" fmla="*/ 30 h 155"/>
                <a:gd name="T2" fmla="*/ 124 w 151"/>
                <a:gd name="T3" fmla="*/ 56 h 155"/>
                <a:gd name="T4" fmla="*/ 108 w 151"/>
                <a:gd name="T5" fmla="*/ 77 h 155"/>
                <a:gd name="T6" fmla="*/ 95 w 151"/>
                <a:gd name="T7" fmla="*/ 91 h 155"/>
                <a:gd name="T8" fmla="*/ 87 w 151"/>
                <a:gd name="T9" fmla="*/ 110 h 155"/>
                <a:gd name="T10" fmla="*/ 83 w 151"/>
                <a:gd name="T11" fmla="*/ 140 h 155"/>
                <a:gd name="T12" fmla="*/ 83 w 151"/>
                <a:gd name="T13" fmla="*/ 147 h 155"/>
                <a:gd name="T14" fmla="*/ 81 w 151"/>
                <a:gd name="T15" fmla="*/ 154 h 155"/>
                <a:gd name="T16" fmla="*/ 34 w 151"/>
                <a:gd name="T17" fmla="*/ 84 h 155"/>
                <a:gd name="T18" fmla="*/ 0 w 151"/>
                <a:gd name="T19" fmla="*/ 54 h 155"/>
                <a:gd name="T20" fmla="*/ 7 w 151"/>
                <a:gd name="T21" fmla="*/ 51 h 155"/>
                <a:gd name="T22" fmla="*/ 21 w 151"/>
                <a:gd name="T23" fmla="*/ 54 h 155"/>
                <a:gd name="T24" fmla="*/ 41 w 151"/>
                <a:gd name="T25" fmla="*/ 51 h 155"/>
                <a:gd name="T26" fmla="*/ 60 w 151"/>
                <a:gd name="T27" fmla="*/ 44 h 155"/>
                <a:gd name="T28" fmla="*/ 78 w 151"/>
                <a:gd name="T29" fmla="*/ 35 h 155"/>
                <a:gd name="T30" fmla="*/ 102 w 151"/>
                <a:gd name="T31" fmla="*/ 19 h 155"/>
                <a:gd name="T32" fmla="*/ 124 w 151"/>
                <a:gd name="T33" fmla="*/ 0 h 155"/>
                <a:gd name="T34" fmla="*/ 150 w 151"/>
                <a:gd name="T35" fmla="*/ 3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1" h="155">
                  <a:moveTo>
                    <a:pt x="150" y="30"/>
                  </a:moveTo>
                  <a:lnTo>
                    <a:pt x="124" y="56"/>
                  </a:lnTo>
                  <a:lnTo>
                    <a:pt x="108" y="77"/>
                  </a:lnTo>
                  <a:lnTo>
                    <a:pt x="95" y="91"/>
                  </a:lnTo>
                  <a:lnTo>
                    <a:pt x="87" y="110"/>
                  </a:lnTo>
                  <a:lnTo>
                    <a:pt x="83" y="140"/>
                  </a:lnTo>
                  <a:lnTo>
                    <a:pt x="83" y="147"/>
                  </a:lnTo>
                  <a:lnTo>
                    <a:pt x="81" y="154"/>
                  </a:lnTo>
                  <a:lnTo>
                    <a:pt x="34" y="84"/>
                  </a:lnTo>
                  <a:lnTo>
                    <a:pt x="0" y="54"/>
                  </a:lnTo>
                  <a:lnTo>
                    <a:pt x="7" y="51"/>
                  </a:lnTo>
                  <a:lnTo>
                    <a:pt x="21" y="54"/>
                  </a:lnTo>
                  <a:lnTo>
                    <a:pt x="41" y="51"/>
                  </a:lnTo>
                  <a:lnTo>
                    <a:pt x="60" y="44"/>
                  </a:lnTo>
                  <a:lnTo>
                    <a:pt x="78" y="35"/>
                  </a:lnTo>
                  <a:lnTo>
                    <a:pt x="102" y="19"/>
                  </a:lnTo>
                  <a:lnTo>
                    <a:pt x="124" y="0"/>
                  </a:lnTo>
                  <a:lnTo>
                    <a:pt x="150" y="30"/>
                  </a:lnTo>
                </a:path>
              </a:pathLst>
            </a:custGeom>
            <a:solidFill>
              <a:srgbClr val="E1E1E1"/>
            </a:solidFill>
            <a:ln w="12700" cap="rnd" cmpd="sng">
              <a:solidFill>
                <a:srgbClr val="72727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269" name="Freeform 21"/>
            <p:cNvSpPr>
              <a:spLocks noChangeAspect="1"/>
            </p:cNvSpPr>
            <p:nvPr/>
          </p:nvSpPr>
          <p:spPr bwMode="auto">
            <a:xfrm>
              <a:off x="4167" y="1778"/>
              <a:ext cx="99" cy="102"/>
            </a:xfrm>
            <a:custGeom>
              <a:avLst/>
              <a:gdLst>
                <a:gd name="T0" fmla="*/ 78 w 99"/>
                <a:gd name="T1" fmla="*/ 0 h 102"/>
                <a:gd name="T2" fmla="*/ 74 w 99"/>
                <a:gd name="T3" fmla="*/ 21 h 102"/>
                <a:gd name="T4" fmla="*/ 55 w 99"/>
                <a:gd name="T5" fmla="*/ 50 h 102"/>
                <a:gd name="T6" fmla="*/ 0 w 99"/>
                <a:gd name="T7" fmla="*/ 101 h 102"/>
                <a:gd name="T8" fmla="*/ 67 w 99"/>
                <a:gd name="T9" fmla="*/ 66 h 102"/>
                <a:gd name="T10" fmla="*/ 91 w 99"/>
                <a:gd name="T11" fmla="*/ 50 h 102"/>
                <a:gd name="T12" fmla="*/ 98 w 99"/>
                <a:gd name="T13" fmla="*/ 37 h 102"/>
                <a:gd name="T14" fmla="*/ 98 w 99"/>
                <a:gd name="T15" fmla="*/ 28 h 102"/>
                <a:gd name="T16" fmla="*/ 95 w 99"/>
                <a:gd name="T17" fmla="*/ 17 h 102"/>
                <a:gd name="T18" fmla="*/ 85 w 99"/>
                <a:gd name="T19" fmla="*/ 4 h 102"/>
                <a:gd name="T20" fmla="*/ 78 w 99"/>
                <a:gd name="T2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102">
                  <a:moveTo>
                    <a:pt x="78" y="0"/>
                  </a:moveTo>
                  <a:lnTo>
                    <a:pt x="74" y="21"/>
                  </a:lnTo>
                  <a:lnTo>
                    <a:pt x="55" y="50"/>
                  </a:lnTo>
                  <a:lnTo>
                    <a:pt x="0" y="101"/>
                  </a:lnTo>
                  <a:lnTo>
                    <a:pt x="67" y="66"/>
                  </a:lnTo>
                  <a:lnTo>
                    <a:pt x="91" y="50"/>
                  </a:lnTo>
                  <a:lnTo>
                    <a:pt x="98" y="37"/>
                  </a:lnTo>
                  <a:lnTo>
                    <a:pt x="98" y="28"/>
                  </a:lnTo>
                  <a:lnTo>
                    <a:pt x="95" y="17"/>
                  </a:lnTo>
                  <a:lnTo>
                    <a:pt x="85" y="4"/>
                  </a:lnTo>
                  <a:lnTo>
                    <a:pt x="78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270" name="Freeform 22"/>
            <p:cNvSpPr>
              <a:spLocks noChangeAspect="1"/>
            </p:cNvSpPr>
            <p:nvPr/>
          </p:nvSpPr>
          <p:spPr bwMode="auto">
            <a:xfrm>
              <a:off x="4289" y="1727"/>
              <a:ext cx="85" cy="97"/>
            </a:xfrm>
            <a:custGeom>
              <a:avLst/>
              <a:gdLst>
                <a:gd name="T0" fmla="*/ 84 w 85"/>
                <a:gd name="T1" fmla="*/ 5 h 97"/>
                <a:gd name="T2" fmla="*/ 42 w 85"/>
                <a:gd name="T3" fmla="*/ 50 h 97"/>
                <a:gd name="T4" fmla="*/ 21 w 85"/>
                <a:gd name="T5" fmla="*/ 96 h 97"/>
                <a:gd name="T6" fmla="*/ 17 w 85"/>
                <a:gd name="T7" fmla="*/ 92 h 97"/>
                <a:gd name="T8" fmla="*/ 8 w 85"/>
                <a:gd name="T9" fmla="*/ 75 h 97"/>
                <a:gd name="T10" fmla="*/ 0 w 85"/>
                <a:gd name="T11" fmla="*/ 63 h 97"/>
                <a:gd name="T12" fmla="*/ 38 w 85"/>
                <a:gd name="T13" fmla="*/ 42 h 97"/>
                <a:gd name="T14" fmla="*/ 78 w 85"/>
                <a:gd name="T15" fmla="*/ 0 h 97"/>
                <a:gd name="T16" fmla="*/ 84 w 85"/>
                <a:gd name="T17" fmla="*/ 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97">
                  <a:moveTo>
                    <a:pt x="84" y="5"/>
                  </a:moveTo>
                  <a:lnTo>
                    <a:pt x="42" y="50"/>
                  </a:lnTo>
                  <a:lnTo>
                    <a:pt x="21" y="96"/>
                  </a:lnTo>
                  <a:lnTo>
                    <a:pt x="17" y="92"/>
                  </a:lnTo>
                  <a:lnTo>
                    <a:pt x="8" y="75"/>
                  </a:lnTo>
                  <a:lnTo>
                    <a:pt x="0" y="63"/>
                  </a:lnTo>
                  <a:lnTo>
                    <a:pt x="38" y="42"/>
                  </a:lnTo>
                  <a:lnTo>
                    <a:pt x="78" y="0"/>
                  </a:lnTo>
                  <a:lnTo>
                    <a:pt x="84" y="5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E1E1E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3271" name="Text Box 23"/>
          <p:cNvSpPr txBox="1">
            <a:spLocks noChangeArrowheads="1"/>
          </p:cNvSpPr>
          <p:nvPr/>
        </p:nvSpPr>
        <p:spPr bwMode="auto">
          <a:xfrm>
            <a:off x="685800" y="6096000"/>
            <a:ext cx="794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77825" indent="-377825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568325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25000"/>
              </a:spcBef>
              <a:buClr>
                <a:srgbClr val="FF0000"/>
              </a:buClr>
              <a:buSzTx/>
              <a:buFont typeface="Wingdings" pitchFamily="2" charset="2"/>
              <a:buChar char="è"/>
            </a:pPr>
            <a:r>
              <a:rPr lang="de-DE" altLang="en-US" sz="1800" b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Startpunkt der Modellierung sind fundamentale, essentielle Prozesse.</a:t>
            </a:r>
            <a:endParaRPr lang="de-DE" altLang="en-US" sz="1800">
              <a:solidFill>
                <a:srgbClr val="FF0000"/>
              </a:solidFill>
              <a:latin typeface="Arial Unicode MS" pitchFamily="34" charset="-128"/>
            </a:endParaRPr>
          </a:p>
        </p:txBody>
      </p:sp>
      <p:sp>
        <p:nvSpPr>
          <p:cNvPr id="53272" name="AutoShape 24"/>
          <p:cNvSpPr>
            <a:spLocks noChangeArrowheads="1"/>
          </p:cNvSpPr>
          <p:nvPr/>
        </p:nvSpPr>
        <p:spPr bwMode="auto">
          <a:xfrm>
            <a:off x="6629400" y="2209800"/>
            <a:ext cx="2057400" cy="457200"/>
          </a:xfrm>
          <a:prstGeom prst="wedgeRoundRectCallout">
            <a:avLst>
              <a:gd name="adj1" fmla="val -55940"/>
              <a:gd name="adj2" fmla="val 62153"/>
              <a:gd name="adj3" fmla="val 16667"/>
            </a:avLst>
          </a:prstGeom>
          <a:noFill/>
          <a:ln w="9525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de-DE" altLang="en-US"/>
              <a:t>Metriken sind</a:t>
            </a:r>
            <a:br>
              <a:rPr lang="de-DE" altLang="en-US"/>
            </a:br>
            <a:r>
              <a:rPr lang="de-DE" altLang="en-US"/>
              <a:t>Teil der Modellierung</a:t>
            </a:r>
          </a:p>
        </p:txBody>
      </p:sp>
    </p:spTree>
  </p:cSld>
  <p:clrMapOvr>
    <a:masterClrMapping/>
  </p:clrMapOvr>
  <p:transition spd="med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Gruppen von Identity Management Prozessen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0" y="1295400"/>
            <a:ext cx="4953000" cy="4876800"/>
          </a:xfrm>
        </p:spPr>
        <p:txBody>
          <a:bodyPr/>
          <a:lstStyle/>
          <a:p>
            <a:r>
              <a:rPr lang="de-DE" altLang="en-US" sz="1800" b="1"/>
              <a:t>Identity Administration – </a:t>
            </a:r>
            <a:r>
              <a:rPr lang="de-DE" altLang="en-US" sz="1800" b="1" i="1"/>
              <a:t>die dispositive Ebene</a:t>
            </a:r>
          </a:p>
          <a:p>
            <a:pPr lvl="1"/>
            <a:r>
              <a:rPr lang="de-DE" altLang="en-US" sz="1400"/>
              <a:t>Verwalten von digitalen Personenidentitäten, ihren Beziehungen zur Organisationseinheit und die Zuweisung von Ressourcen. </a:t>
            </a:r>
            <a:br>
              <a:rPr lang="de-DE" altLang="en-US" sz="1400"/>
            </a:br>
            <a:endParaRPr lang="de-DE" altLang="en-US" sz="1400"/>
          </a:p>
          <a:p>
            <a:r>
              <a:rPr lang="de-DE" altLang="en-US" sz="1800" b="1"/>
              <a:t>Community Management – </a:t>
            </a:r>
            <a:r>
              <a:rPr lang="de-DE" altLang="en-US" sz="1800" b="1" i="1"/>
              <a:t>die operative Ebene</a:t>
            </a:r>
            <a:endParaRPr lang="de-DE" altLang="en-US" sz="1800" b="1"/>
          </a:p>
          <a:p>
            <a:pPr lvl="1"/>
            <a:r>
              <a:rPr lang="de-DE" altLang="en-US" sz="1400"/>
              <a:t>Authentisierung, Bereitstellen / Publizieren und Autorisierung von Personen gemäß ihren digitalen Personenidentitäten.</a:t>
            </a:r>
            <a:br>
              <a:rPr lang="de-DE" altLang="en-US" sz="1400"/>
            </a:br>
            <a:endParaRPr lang="de-DE" altLang="en-US" sz="1400"/>
          </a:p>
          <a:p>
            <a:r>
              <a:rPr lang="de-DE" altLang="en-US" sz="1800" b="1"/>
              <a:t>Identity Integration – </a:t>
            </a:r>
            <a:r>
              <a:rPr lang="de-DE" altLang="en-US" sz="1800" b="1" i="1"/>
              <a:t>die übergreifende Aufgabe</a:t>
            </a:r>
          </a:p>
          <a:p>
            <a:pPr lvl="1"/>
            <a:r>
              <a:rPr lang="de-DE" altLang="en-US" sz="1400"/>
              <a:t>Mechanismen für die Aktualisierung und Synchronisation von digitalen Personenidentitäten, die verteilt und teilweise redundant gehalten werden. 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6324600" y="5791200"/>
            <a:ext cx="2057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en-US" sz="1200"/>
              <a:t>Quelle: Microsoft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746125" y="862013"/>
            <a:ext cx="2319338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/>
              <a:t>Gruppierung obersten Ebene</a:t>
            </a:r>
          </a:p>
        </p:txBody>
      </p:sp>
      <p:pic>
        <p:nvPicPr>
          <p:cNvPr id="55302" name="Picture 6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7613" y="1143000"/>
            <a:ext cx="2706687" cy="48768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685800" y="6110288"/>
            <a:ext cx="7696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77825" indent="-377825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568325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è"/>
            </a:pPr>
            <a:r>
              <a:rPr lang="de-DE" altLang="en-US" sz="2000">
                <a:solidFill>
                  <a:srgbClr val="FF0000"/>
                </a:solidFill>
                <a:latin typeface="Arial" charset="0"/>
              </a:rPr>
              <a:t>Die bisher umfassendste Definition stammt von Microsoft.</a:t>
            </a:r>
            <a:endParaRPr lang="de-DE" altLang="en-US" sz="2000">
              <a:solidFill>
                <a:srgbClr val="FF0000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Identity Administration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038600" y="1143000"/>
            <a:ext cx="4800600" cy="4876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de-DE" altLang="en-US" sz="1800" i="1"/>
              <a:t>	</a:t>
            </a:r>
            <a:r>
              <a:rPr lang="de-DE" altLang="en-US" sz="1800" b="1" i="1"/>
              <a:t>Verwalten</a:t>
            </a:r>
            <a:r>
              <a:rPr lang="de-DE" altLang="en-US" sz="1800" i="1"/>
              <a:t> von digitalen Personenidentitäten, ihren Beziehungen zur Organisationseinheit und die Zuweisung von Ressourcen. </a:t>
            </a:r>
          </a:p>
          <a:p>
            <a:r>
              <a:rPr lang="de-DE" altLang="en-US" sz="1800" b="1"/>
              <a:t>Existence</a:t>
            </a:r>
          </a:p>
          <a:p>
            <a:pPr lvl="1"/>
            <a:r>
              <a:rPr lang="de-DE" altLang="en-US" sz="1400"/>
              <a:t>Erzeugen, Verwalten, Synchronisieren von digitalen Personen-Identitäten.</a:t>
            </a:r>
          </a:p>
          <a:p>
            <a:r>
              <a:rPr lang="de-DE" altLang="en-US" sz="1800" b="1"/>
              <a:t>Context</a:t>
            </a:r>
          </a:p>
          <a:p>
            <a:pPr lvl="1"/>
            <a:r>
              <a:rPr lang="de-DE" altLang="en-US" sz="1400"/>
              <a:t>Verwalten der Beziehungen von Personen zur Organisation (Rollen) und ihren Ressourcen (Rechte).</a:t>
            </a:r>
          </a:p>
          <a:p>
            <a:r>
              <a:rPr lang="de-DE" altLang="en-US" sz="1800" b="1">
                <a:hlinkClick r:id="rId3" action="ppaction://hlinksldjump"/>
              </a:rPr>
              <a:t>Provisioning</a:t>
            </a:r>
            <a:endParaRPr lang="de-DE" altLang="en-US" sz="1800" b="1"/>
          </a:p>
          <a:p>
            <a:pPr lvl="1"/>
            <a:r>
              <a:rPr lang="de-DE" altLang="en-US" sz="1400"/>
              <a:t>Versorgen von Personen mit den ihrer Rolle entsprechenden Ressourcen und einbringen der Zugriffsrechte in die Zielsysteme, die die Ressourcenzugriffe steuern. </a:t>
            </a:r>
          </a:p>
        </p:txBody>
      </p:sp>
      <p:grpSp>
        <p:nvGrpSpPr>
          <p:cNvPr id="57348" name="Group 4"/>
          <p:cNvGrpSpPr>
            <a:grpSpLocks/>
          </p:cNvGrpSpPr>
          <p:nvPr/>
        </p:nvGrpSpPr>
        <p:grpSpPr bwMode="auto">
          <a:xfrm>
            <a:off x="1263650" y="1143000"/>
            <a:ext cx="2597150" cy="1181100"/>
            <a:chOff x="796" y="720"/>
            <a:chExt cx="1636" cy="744"/>
          </a:xfrm>
        </p:grpSpPr>
        <p:grpSp>
          <p:nvGrpSpPr>
            <p:cNvPr id="57349" name="Group 5"/>
            <p:cNvGrpSpPr>
              <a:grpSpLocks/>
            </p:cNvGrpSpPr>
            <p:nvPr/>
          </p:nvGrpSpPr>
          <p:grpSpPr bwMode="auto">
            <a:xfrm>
              <a:off x="796" y="949"/>
              <a:ext cx="1636" cy="515"/>
              <a:chOff x="796" y="949"/>
              <a:chExt cx="1636" cy="515"/>
            </a:xfrm>
          </p:grpSpPr>
          <p:grpSp>
            <p:nvGrpSpPr>
              <p:cNvPr id="57350" name="Group 6"/>
              <p:cNvGrpSpPr>
                <a:grpSpLocks/>
              </p:cNvGrpSpPr>
              <p:nvPr/>
            </p:nvGrpSpPr>
            <p:grpSpPr bwMode="auto">
              <a:xfrm>
                <a:off x="796" y="949"/>
                <a:ext cx="1636" cy="515"/>
                <a:chOff x="796" y="949"/>
                <a:chExt cx="1636" cy="515"/>
              </a:xfrm>
            </p:grpSpPr>
            <p:sp>
              <p:nvSpPr>
                <p:cNvPr id="57351" name="Freeform 7"/>
                <p:cNvSpPr>
                  <a:spLocks/>
                </p:cNvSpPr>
                <p:nvPr/>
              </p:nvSpPr>
              <p:spPr bwMode="auto">
                <a:xfrm>
                  <a:off x="813" y="966"/>
                  <a:ext cx="1619" cy="498"/>
                </a:xfrm>
                <a:custGeom>
                  <a:avLst/>
                  <a:gdLst>
                    <a:gd name="T0" fmla="*/ 1218 w 1619"/>
                    <a:gd name="T1" fmla="*/ 0 h 498"/>
                    <a:gd name="T2" fmla="*/ 0 w 1619"/>
                    <a:gd name="T3" fmla="*/ 0 h 498"/>
                    <a:gd name="T4" fmla="*/ 0 w 1619"/>
                    <a:gd name="T5" fmla="*/ 498 h 498"/>
                    <a:gd name="T6" fmla="*/ 1218 w 1619"/>
                    <a:gd name="T7" fmla="*/ 498 h 498"/>
                    <a:gd name="T8" fmla="*/ 1619 w 1619"/>
                    <a:gd name="T9" fmla="*/ 246 h 498"/>
                    <a:gd name="T10" fmla="*/ 1218 w 1619"/>
                    <a:gd name="T11" fmla="*/ 0 h 4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19" h="498">
                      <a:moveTo>
                        <a:pt x="1218" y="0"/>
                      </a:moveTo>
                      <a:lnTo>
                        <a:pt x="0" y="0"/>
                      </a:lnTo>
                      <a:lnTo>
                        <a:pt x="0" y="498"/>
                      </a:lnTo>
                      <a:lnTo>
                        <a:pt x="1218" y="498"/>
                      </a:lnTo>
                      <a:lnTo>
                        <a:pt x="1619" y="246"/>
                      </a:lnTo>
                      <a:lnTo>
                        <a:pt x="1218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352" name="Freeform 8"/>
                <p:cNvSpPr>
                  <a:spLocks/>
                </p:cNvSpPr>
                <p:nvPr/>
              </p:nvSpPr>
              <p:spPr bwMode="auto">
                <a:xfrm>
                  <a:off x="796" y="949"/>
                  <a:ext cx="1625" cy="498"/>
                </a:xfrm>
                <a:custGeom>
                  <a:avLst/>
                  <a:gdLst>
                    <a:gd name="T0" fmla="*/ 1218 w 1625"/>
                    <a:gd name="T1" fmla="*/ 0 h 498"/>
                    <a:gd name="T2" fmla="*/ 0 w 1625"/>
                    <a:gd name="T3" fmla="*/ 0 h 498"/>
                    <a:gd name="T4" fmla="*/ 0 w 1625"/>
                    <a:gd name="T5" fmla="*/ 498 h 498"/>
                    <a:gd name="T6" fmla="*/ 1218 w 1625"/>
                    <a:gd name="T7" fmla="*/ 498 h 498"/>
                    <a:gd name="T8" fmla="*/ 1625 w 1625"/>
                    <a:gd name="T9" fmla="*/ 252 h 498"/>
                    <a:gd name="T10" fmla="*/ 1218 w 1625"/>
                    <a:gd name="T11" fmla="*/ 0 h 4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25" h="498">
                      <a:moveTo>
                        <a:pt x="1218" y="0"/>
                      </a:moveTo>
                      <a:lnTo>
                        <a:pt x="0" y="0"/>
                      </a:lnTo>
                      <a:lnTo>
                        <a:pt x="0" y="498"/>
                      </a:lnTo>
                      <a:lnTo>
                        <a:pt x="1218" y="498"/>
                      </a:lnTo>
                      <a:lnTo>
                        <a:pt x="1625" y="252"/>
                      </a:lnTo>
                      <a:lnTo>
                        <a:pt x="1218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 cap="rnd">
                  <a:solidFill>
                    <a:srgbClr val="3366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57353" name="Rectangle 9"/>
              <p:cNvSpPr>
                <a:spLocks noChangeArrowheads="1"/>
              </p:cNvSpPr>
              <p:nvPr/>
            </p:nvSpPr>
            <p:spPr bwMode="auto">
              <a:xfrm>
                <a:off x="1276" y="1006"/>
                <a:ext cx="41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GB" altLang="en-US" sz="1200" b="1">
                    <a:solidFill>
                      <a:srgbClr val="C0C0C0"/>
                    </a:solidFill>
                  </a:rPr>
                  <a:t>Existence</a:t>
                </a:r>
                <a:endParaRPr lang="en-GB" altLang="en-US" sz="1800"/>
              </a:p>
            </p:txBody>
          </p:sp>
          <p:grpSp>
            <p:nvGrpSpPr>
              <p:cNvPr id="57354" name="Group 10"/>
              <p:cNvGrpSpPr>
                <a:grpSpLocks/>
              </p:cNvGrpSpPr>
              <p:nvPr/>
            </p:nvGrpSpPr>
            <p:grpSpPr bwMode="auto">
              <a:xfrm>
                <a:off x="881" y="1006"/>
                <a:ext cx="1219" cy="109"/>
                <a:chOff x="881" y="1006"/>
                <a:chExt cx="1219" cy="109"/>
              </a:xfrm>
            </p:grpSpPr>
            <p:sp>
              <p:nvSpPr>
                <p:cNvPr id="57355" name="Freeform 11"/>
                <p:cNvSpPr>
                  <a:spLocks/>
                </p:cNvSpPr>
                <p:nvPr/>
              </p:nvSpPr>
              <p:spPr bwMode="auto">
                <a:xfrm>
                  <a:off x="899" y="1023"/>
                  <a:ext cx="1201" cy="92"/>
                </a:xfrm>
                <a:custGeom>
                  <a:avLst/>
                  <a:gdLst>
                    <a:gd name="T0" fmla="*/ 1104 w 1201"/>
                    <a:gd name="T1" fmla="*/ 0 h 92"/>
                    <a:gd name="T2" fmla="*/ 0 w 1201"/>
                    <a:gd name="T3" fmla="*/ 0 h 92"/>
                    <a:gd name="T4" fmla="*/ 0 w 1201"/>
                    <a:gd name="T5" fmla="*/ 92 h 92"/>
                    <a:gd name="T6" fmla="*/ 1104 w 1201"/>
                    <a:gd name="T7" fmla="*/ 92 h 92"/>
                    <a:gd name="T8" fmla="*/ 1201 w 1201"/>
                    <a:gd name="T9" fmla="*/ 46 h 92"/>
                    <a:gd name="T10" fmla="*/ 1104 w 1201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01" h="92">
                      <a:moveTo>
                        <a:pt x="1104" y="0"/>
                      </a:moveTo>
                      <a:lnTo>
                        <a:pt x="0" y="0"/>
                      </a:lnTo>
                      <a:lnTo>
                        <a:pt x="0" y="92"/>
                      </a:lnTo>
                      <a:lnTo>
                        <a:pt x="1104" y="92"/>
                      </a:lnTo>
                      <a:lnTo>
                        <a:pt x="1201" y="46"/>
                      </a:lnTo>
                      <a:lnTo>
                        <a:pt x="1104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356" name="Freeform 12"/>
                <p:cNvSpPr>
                  <a:spLocks/>
                </p:cNvSpPr>
                <p:nvPr/>
              </p:nvSpPr>
              <p:spPr bwMode="auto">
                <a:xfrm>
                  <a:off x="881" y="1006"/>
                  <a:ext cx="1202" cy="97"/>
                </a:xfrm>
                <a:custGeom>
                  <a:avLst/>
                  <a:gdLst>
                    <a:gd name="T0" fmla="*/ 1105 w 1202"/>
                    <a:gd name="T1" fmla="*/ 0 h 97"/>
                    <a:gd name="T2" fmla="*/ 0 w 1202"/>
                    <a:gd name="T3" fmla="*/ 0 h 97"/>
                    <a:gd name="T4" fmla="*/ 0 w 1202"/>
                    <a:gd name="T5" fmla="*/ 97 h 97"/>
                    <a:gd name="T6" fmla="*/ 1105 w 1202"/>
                    <a:gd name="T7" fmla="*/ 97 h 97"/>
                    <a:gd name="T8" fmla="*/ 1202 w 1202"/>
                    <a:gd name="T9" fmla="*/ 46 h 97"/>
                    <a:gd name="T10" fmla="*/ 1105 w 1202"/>
                    <a:gd name="T11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02" h="97">
                      <a:moveTo>
                        <a:pt x="1105" y="0"/>
                      </a:moveTo>
                      <a:lnTo>
                        <a:pt x="0" y="0"/>
                      </a:lnTo>
                      <a:lnTo>
                        <a:pt x="0" y="97"/>
                      </a:lnTo>
                      <a:lnTo>
                        <a:pt x="1105" y="97"/>
                      </a:lnTo>
                      <a:lnTo>
                        <a:pt x="1202" y="46"/>
                      </a:lnTo>
                      <a:lnTo>
                        <a:pt x="1105" y="0"/>
                      </a:lnTo>
                      <a:close/>
                    </a:path>
                  </a:pathLst>
                </a:custGeom>
                <a:solidFill>
                  <a:srgbClr val="3366FF"/>
                </a:solidFill>
                <a:ln w="9525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57357" name="Rectangle 13"/>
              <p:cNvSpPr>
                <a:spLocks noChangeArrowheads="1"/>
              </p:cNvSpPr>
              <p:nvPr/>
            </p:nvSpPr>
            <p:spPr bwMode="auto">
              <a:xfrm>
                <a:off x="1259" y="989"/>
                <a:ext cx="41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GB" altLang="en-US" sz="1200" b="1">
                    <a:solidFill>
                      <a:srgbClr val="FFFFFF"/>
                    </a:solidFill>
                  </a:rPr>
                  <a:t>Existence</a:t>
                </a:r>
                <a:endParaRPr lang="en-GB" altLang="en-US" sz="1800"/>
              </a:p>
            </p:txBody>
          </p:sp>
          <p:sp>
            <p:nvSpPr>
              <p:cNvPr id="57358" name="Rectangle 14"/>
              <p:cNvSpPr>
                <a:spLocks noChangeArrowheads="1"/>
              </p:cNvSpPr>
              <p:nvPr/>
            </p:nvSpPr>
            <p:spPr bwMode="auto">
              <a:xfrm>
                <a:off x="1328" y="1149"/>
                <a:ext cx="330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GB" altLang="en-US" sz="1200" b="1">
                    <a:solidFill>
                      <a:srgbClr val="C0C0C0"/>
                    </a:solidFill>
                  </a:rPr>
                  <a:t>Context</a:t>
                </a:r>
                <a:endParaRPr lang="en-GB" altLang="en-US" sz="1800"/>
              </a:p>
            </p:txBody>
          </p:sp>
          <p:grpSp>
            <p:nvGrpSpPr>
              <p:cNvPr id="57359" name="Group 15"/>
              <p:cNvGrpSpPr>
                <a:grpSpLocks/>
              </p:cNvGrpSpPr>
              <p:nvPr/>
            </p:nvGrpSpPr>
            <p:grpSpPr bwMode="auto">
              <a:xfrm>
                <a:off x="881" y="1143"/>
                <a:ext cx="1219" cy="115"/>
                <a:chOff x="881" y="1143"/>
                <a:chExt cx="1219" cy="115"/>
              </a:xfrm>
            </p:grpSpPr>
            <p:sp>
              <p:nvSpPr>
                <p:cNvPr id="57360" name="Freeform 16"/>
                <p:cNvSpPr>
                  <a:spLocks/>
                </p:cNvSpPr>
                <p:nvPr/>
              </p:nvSpPr>
              <p:spPr bwMode="auto">
                <a:xfrm>
                  <a:off x="899" y="1161"/>
                  <a:ext cx="1201" cy="97"/>
                </a:xfrm>
                <a:custGeom>
                  <a:avLst/>
                  <a:gdLst>
                    <a:gd name="T0" fmla="*/ 1104 w 1201"/>
                    <a:gd name="T1" fmla="*/ 0 h 97"/>
                    <a:gd name="T2" fmla="*/ 0 w 1201"/>
                    <a:gd name="T3" fmla="*/ 0 h 97"/>
                    <a:gd name="T4" fmla="*/ 0 w 1201"/>
                    <a:gd name="T5" fmla="*/ 97 h 97"/>
                    <a:gd name="T6" fmla="*/ 1104 w 1201"/>
                    <a:gd name="T7" fmla="*/ 97 h 97"/>
                    <a:gd name="T8" fmla="*/ 1201 w 1201"/>
                    <a:gd name="T9" fmla="*/ 45 h 97"/>
                    <a:gd name="T10" fmla="*/ 1104 w 1201"/>
                    <a:gd name="T11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01" h="97">
                      <a:moveTo>
                        <a:pt x="1104" y="0"/>
                      </a:moveTo>
                      <a:lnTo>
                        <a:pt x="0" y="0"/>
                      </a:lnTo>
                      <a:lnTo>
                        <a:pt x="0" y="97"/>
                      </a:lnTo>
                      <a:lnTo>
                        <a:pt x="1104" y="97"/>
                      </a:lnTo>
                      <a:lnTo>
                        <a:pt x="1201" y="45"/>
                      </a:lnTo>
                      <a:lnTo>
                        <a:pt x="1104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361" name="Freeform 17"/>
                <p:cNvSpPr>
                  <a:spLocks/>
                </p:cNvSpPr>
                <p:nvPr/>
              </p:nvSpPr>
              <p:spPr bwMode="auto">
                <a:xfrm>
                  <a:off x="881" y="1143"/>
                  <a:ext cx="1202" cy="98"/>
                </a:xfrm>
                <a:custGeom>
                  <a:avLst/>
                  <a:gdLst>
                    <a:gd name="T0" fmla="*/ 1105 w 1202"/>
                    <a:gd name="T1" fmla="*/ 0 h 98"/>
                    <a:gd name="T2" fmla="*/ 0 w 1202"/>
                    <a:gd name="T3" fmla="*/ 0 h 98"/>
                    <a:gd name="T4" fmla="*/ 0 w 1202"/>
                    <a:gd name="T5" fmla="*/ 98 h 98"/>
                    <a:gd name="T6" fmla="*/ 1105 w 1202"/>
                    <a:gd name="T7" fmla="*/ 98 h 98"/>
                    <a:gd name="T8" fmla="*/ 1202 w 1202"/>
                    <a:gd name="T9" fmla="*/ 52 h 98"/>
                    <a:gd name="T10" fmla="*/ 1105 w 1202"/>
                    <a:gd name="T11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02" h="98">
                      <a:moveTo>
                        <a:pt x="1105" y="0"/>
                      </a:moveTo>
                      <a:lnTo>
                        <a:pt x="0" y="0"/>
                      </a:lnTo>
                      <a:lnTo>
                        <a:pt x="0" y="98"/>
                      </a:lnTo>
                      <a:lnTo>
                        <a:pt x="1105" y="98"/>
                      </a:lnTo>
                      <a:lnTo>
                        <a:pt x="1202" y="52"/>
                      </a:lnTo>
                      <a:lnTo>
                        <a:pt x="1105" y="0"/>
                      </a:lnTo>
                      <a:close/>
                    </a:path>
                  </a:pathLst>
                </a:custGeom>
                <a:solidFill>
                  <a:srgbClr val="3366FF"/>
                </a:solidFill>
                <a:ln w="9525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57362" name="Rectangle 18"/>
              <p:cNvSpPr>
                <a:spLocks noChangeArrowheads="1"/>
              </p:cNvSpPr>
              <p:nvPr/>
            </p:nvSpPr>
            <p:spPr bwMode="auto">
              <a:xfrm>
                <a:off x="1311" y="1132"/>
                <a:ext cx="330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GB" altLang="en-US" sz="1200" b="1">
                    <a:solidFill>
                      <a:srgbClr val="FFFFFF"/>
                    </a:solidFill>
                  </a:rPr>
                  <a:t>Context</a:t>
                </a:r>
                <a:endParaRPr lang="en-GB" altLang="en-US" sz="1800"/>
              </a:p>
            </p:txBody>
          </p:sp>
          <p:sp>
            <p:nvSpPr>
              <p:cNvPr id="57363" name="Rectangle 19"/>
              <p:cNvSpPr>
                <a:spLocks noChangeArrowheads="1"/>
              </p:cNvSpPr>
              <p:nvPr/>
            </p:nvSpPr>
            <p:spPr bwMode="auto">
              <a:xfrm>
                <a:off x="1236" y="1287"/>
                <a:ext cx="520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GB" altLang="en-US" sz="1200" b="1">
                    <a:solidFill>
                      <a:srgbClr val="C0C0C0"/>
                    </a:solidFill>
                  </a:rPr>
                  <a:t>Provisioning</a:t>
                </a:r>
                <a:endParaRPr lang="en-GB" altLang="en-US" sz="1800"/>
              </a:p>
            </p:txBody>
          </p:sp>
          <p:grpSp>
            <p:nvGrpSpPr>
              <p:cNvPr id="57364" name="Group 20"/>
              <p:cNvGrpSpPr>
                <a:grpSpLocks/>
              </p:cNvGrpSpPr>
              <p:nvPr/>
            </p:nvGrpSpPr>
            <p:grpSpPr bwMode="auto">
              <a:xfrm>
                <a:off x="881" y="1286"/>
                <a:ext cx="1219" cy="109"/>
                <a:chOff x="881" y="1286"/>
                <a:chExt cx="1219" cy="109"/>
              </a:xfrm>
            </p:grpSpPr>
            <p:sp>
              <p:nvSpPr>
                <p:cNvPr id="57365" name="Freeform 21"/>
                <p:cNvSpPr>
                  <a:spLocks/>
                </p:cNvSpPr>
                <p:nvPr/>
              </p:nvSpPr>
              <p:spPr bwMode="auto">
                <a:xfrm>
                  <a:off x="899" y="1298"/>
                  <a:ext cx="1201" cy="97"/>
                </a:xfrm>
                <a:custGeom>
                  <a:avLst/>
                  <a:gdLst>
                    <a:gd name="T0" fmla="*/ 1104 w 1201"/>
                    <a:gd name="T1" fmla="*/ 0 h 97"/>
                    <a:gd name="T2" fmla="*/ 0 w 1201"/>
                    <a:gd name="T3" fmla="*/ 0 h 97"/>
                    <a:gd name="T4" fmla="*/ 0 w 1201"/>
                    <a:gd name="T5" fmla="*/ 97 h 97"/>
                    <a:gd name="T6" fmla="*/ 1104 w 1201"/>
                    <a:gd name="T7" fmla="*/ 97 h 97"/>
                    <a:gd name="T8" fmla="*/ 1201 w 1201"/>
                    <a:gd name="T9" fmla="*/ 51 h 97"/>
                    <a:gd name="T10" fmla="*/ 1104 w 1201"/>
                    <a:gd name="T11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01" h="97">
                      <a:moveTo>
                        <a:pt x="1104" y="0"/>
                      </a:moveTo>
                      <a:lnTo>
                        <a:pt x="0" y="0"/>
                      </a:lnTo>
                      <a:lnTo>
                        <a:pt x="0" y="97"/>
                      </a:lnTo>
                      <a:lnTo>
                        <a:pt x="1104" y="97"/>
                      </a:lnTo>
                      <a:lnTo>
                        <a:pt x="1201" y="51"/>
                      </a:lnTo>
                      <a:lnTo>
                        <a:pt x="1104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366" name="Freeform 22"/>
                <p:cNvSpPr>
                  <a:spLocks/>
                </p:cNvSpPr>
                <p:nvPr/>
              </p:nvSpPr>
              <p:spPr bwMode="auto">
                <a:xfrm>
                  <a:off x="881" y="1286"/>
                  <a:ext cx="1202" cy="92"/>
                </a:xfrm>
                <a:custGeom>
                  <a:avLst/>
                  <a:gdLst>
                    <a:gd name="T0" fmla="*/ 1105 w 1202"/>
                    <a:gd name="T1" fmla="*/ 0 h 92"/>
                    <a:gd name="T2" fmla="*/ 0 w 1202"/>
                    <a:gd name="T3" fmla="*/ 0 h 92"/>
                    <a:gd name="T4" fmla="*/ 0 w 1202"/>
                    <a:gd name="T5" fmla="*/ 92 h 92"/>
                    <a:gd name="T6" fmla="*/ 1105 w 1202"/>
                    <a:gd name="T7" fmla="*/ 92 h 92"/>
                    <a:gd name="T8" fmla="*/ 1202 w 1202"/>
                    <a:gd name="T9" fmla="*/ 46 h 92"/>
                    <a:gd name="T10" fmla="*/ 1105 w 1202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02" h="92">
                      <a:moveTo>
                        <a:pt x="1105" y="0"/>
                      </a:moveTo>
                      <a:lnTo>
                        <a:pt x="0" y="0"/>
                      </a:lnTo>
                      <a:lnTo>
                        <a:pt x="0" y="92"/>
                      </a:lnTo>
                      <a:lnTo>
                        <a:pt x="1105" y="92"/>
                      </a:lnTo>
                      <a:lnTo>
                        <a:pt x="1202" y="46"/>
                      </a:lnTo>
                      <a:lnTo>
                        <a:pt x="1105" y="0"/>
                      </a:lnTo>
                      <a:close/>
                    </a:path>
                  </a:pathLst>
                </a:custGeom>
                <a:solidFill>
                  <a:srgbClr val="3366FF"/>
                </a:solidFill>
                <a:ln w="9525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57367" name="Rectangle 23"/>
              <p:cNvSpPr>
                <a:spLocks noChangeArrowheads="1"/>
              </p:cNvSpPr>
              <p:nvPr/>
            </p:nvSpPr>
            <p:spPr bwMode="auto">
              <a:xfrm>
                <a:off x="1219" y="1269"/>
                <a:ext cx="520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GB" altLang="en-US" sz="1200" b="1">
                    <a:solidFill>
                      <a:srgbClr val="FFFFFF"/>
                    </a:solidFill>
                  </a:rPr>
                  <a:t>Provisioning</a:t>
                </a:r>
                <a:endParaRPr lang="en-GB" altLang="en-US" sz="1800"/>
              </a:p>
            </p:txBody>
          </p:sp>
        </p:grpSp>
        <p:sp>
          <p:nvSpPr>
            <p:cNvPr id="57368" name="Rectangle 24"/>
            <p:cNvSpPr>
              <a:spLocks noChangeArrowheads="1"/>
            </p:cNvSpPr>
            <p:nvPr/>
          </p:nvSpPr>
          <p:spPr bwMode="auto">
            <a:xfrm>
              <a:off x="818" y="720"/>
              <a:ext cx="1156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369" name="Rectangle 25"/>
            <p:cNvSpPr>
              <a:spLocks noChangeArrowheads="1"/>
            </p:cNvSpPr>
            <p:nvPr/>
          </p:nvSpPr>
          <p:spPr bwMode="auto">
            <a:xfrm>
              <a:off x="870" y="732"/>
              <a:ext cx="109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GB" altLang="en-US" sz="1400" b="1">
                  <a:solidFill>
                    <a:srgbClr val="000000"/>
                  </a:solidFill>
                </a:rPr>
                <a:t>Identity Administration</a:t>
              </a:r>
              <a:endParaRPr lang="en-GB" altLang="en-US" sz="1800"/>
            </a:p>
          </p:txBody>
        </p:sp>
        <p:grpSp>
          <p:nvGrpSpPr>
            <p:cNvPr id="57370" name="Group 26"/>
            <p:cNvGrpSpPr>
              <a:grpSpLocks/>
            </p:cNvGrpSpPr>
            <p:nvPr/>
          </p:nvGrpSpPr>
          <p:grpSpPr bwMode="auto">
            <a:xfrm>
              <a:off x="796" y="949"/>
              <a:ext cx="1636" cy="515"/>
              <a:chOff x="796" y="949"/>
              <a:chExt cx="1636" cy="515"/>
            </a:xfrm>
          </p:grpSpPr>
          <p:sp>
            <p:nvSpPr>
              <p:cNvPr id="57371" name="Freeform 27"/>
              <p:cNvSpPr>
                <a:spLocks/>
              </p:cNvSpPr>
              <p:nvPr/>
            </p:nvSpPr>
            <p:spPr bwMode="auto">
              <a:xfrm>
                <a:off x="813" y="966"/>
                <a:ext cx="1619" cy="498"/>
              </a:xfrm>
              <a:custGeom>
                <a:avLst/>
                <a:gdLst>
                  <a:gd name="T0" fmla="*/ 1218 w 1619"/>
                  <a:gd name="T1" fmla="*/ 0 h 498"/>
                  <a:gd name="T2" fmla="*/ 0 w 1619"/>
                  <a:gd name="T3" fmla="*/ 0 h 498"/>
                  <a:gd name="T4" fmla="*/ 0 w 1619"/>
                  <a:gd name="T5" fmla="*/ 498 h 498"/>
                  <a:gd name="T6" fmla="*/ 1218 w 1619"/>
                  <a:gd name="T7" fmla="*/ 498 h 498"/>
                  <a:gd name="T8" fmla="*/ 1619 w 1619"/>
                  <a:gd name="T9" fmla="*/ 246 h 498"/>
                  <a:gd name="T10" fmla="*/ 1218 w 1619"/>
                  <a:gd name="T11" fmla="*/ 0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19" h="498">
                    <a:moveTo>
                      <a:pt x="1218" y="0"/>
                    </a:moveTo>
                    <a:lnTo>
                      <a:pt x="0" y="0"/>
                    </a:lnTo>
                    <a:lnTo>
                      <a:pt x="0" y="498"/>
                    </a:lnTo>
                    <a:lnTo>
                      <a:pt x="1218" y="498"/>
                    </a:lnTo>
                    <a:lnTo>
                      <a:pt x="1619" y="246"/>
                    </a:lnTo>
                    <a:lnTo>
                      <a:pt x="1218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372" name="Freeform 28"/>
              <p:cNvSpPr>
                <a:spLocks/>
              </p:cNvSpPr>
              <p:nvPr/>
            </p:nvSpPr>
            <p:spPr bwMode="auto">
              <a:xfrm>
                <a:off x="796" y="949"/>
                <a:ext cx="1625" cy="498"/>
              </a:xfrm>
              <a:custGeom>
                <a:avLst/>
                <a:gdLst>
                  <a:gd name="T0" fmla="*/ 1218 w 1625"/>
                  <a:gd name="T1" fmla="*/ 0 h 498"/>
                  <a:gd name="T2" fmla="*/ 0 w 1625"/>
                  <a:gd name="T3" fmla="*/ 0 h 498"/>
                  <a:gd name="T4" fmla="*/ 0 w 1625"/>
                  <a:gd name="T5" fmla="*/ 498 h 498"/>
                  <a:gd name="T6" fmla="*/ 1218 w 1625"/>
                  <a:gd name="T7" fmla="*/ 498 h 498"/>
                  <a:gd name="T8" fmla="*/ 1625 w 1625"/>
                  <a:gd name="T9" fmla="*/ 252 h 498"/>
                  <a:gd name="T10" fmla="*/ 1218 w 1625"/>
                  <a:gd name="T11" fmla="*/ 0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25" h="498">
                    <a:moveTo>
                      <a:pt x="1218" y="0"/>
                    </a:moveTo>
                    <a:lnTo>
                      <a:pt x="0" y="0"/>
                    </a:lnTo>
                    <a:lnTo>
                      <a:pt x="0" y="498"/>
                    </a:lnTo>
                    <a:lnTo>
                      <a:pt x="1218" y="498"/>
                    </a:lnTo>
                    <a:lnTo>
                      <a:pt x="1625" y="252"/>
                    </a:lnTo>
                    <a:lnTo>
                      <a:pt x="1218" y="0"/>
                    </a:lnTo>
                    <a:close/>
                  </a:path>
                </a:pathLst>
              </a:custGeom>
              <a:solidFill>
                <a:srgbClr val="FFCC99"/>
              </a:solidFill>
              <a:ln w="9525" cap="rnd">
                <a:solidFill>
                  <a:srgbClr val="3366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7373" name="Rectangle 29"/>
            <p:cNvSpPr>
              <a:spLocks noChangeArrowheads="1"/>
            </p:cNvSpPr>
            <p:nvPr/>
          </p:nvSpPr>
          <p:spPr bwMode="auto">
            <a:xfrm>
              <a:off x="1276" y="1006"/>
              <a:ext cx="41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GB" altLang="en-US" sz="1200" b="1">
                  <a:solidFill>
                    <a:srgbClr val="C0C0C0"/>
                  </a:solidFill>
                </a:rPr>
                <a:t>Existence</a:t>
              </a:r>
              <a:endParaRPr lang="en-GB" altLang="en-US" sz="1800"/>
            </a:p>
          </p:txBody>
        </p:sp>
        <p:grpSp>
          <p:nvGrpSpPr>
            <p:cNvPr id="57374" name="Group 30"/>
            <p:cNvGrpSpPr>
              <a:grpSpLocks/>
            </p:cNvGrpSpPr>
            <p:nvPr/>
          </p:nvGrpSpPr>
          <p:grpSpPr bwMode="auto">
            <a:xfrm>
              <a:off x="881" y="1006"/>
              <a:ext cx="1219" cy="109"/>
              <a:chOff x="881" y="1006"/>
              <a:chExt cx="1219" cy="109"/>
            </a:xfrm>
          </p:grpSpPr>
          <p:sp>
            <p:nvSpPr>
              <p:cNvPr id="57375" name="Freeform 31"/>
              <p:cNvSpPr>
                <a:spLocks/>
              </p:cNvSpPr>
              <p:nvPr/>
            </p:nvSpPr>
            <p:spPr bwMode="auto">
              <a:xfrm>
                <a:off x="899" y="1023"/>
                <a:ext cx="1201" cy="92"/>
              </a:xfrm>
              <a:custGeom>
                <a:avLst/>
                <a:gdLst>
                  <a:gd name="T0" fmla="*/ 1104 w 1201"/>
                  <a:gd name="T1" fmla="*/ 0 h 92"/>
                  <a:gd name="T2" fmla="*/ 0 w 1201"/>
                  <a:gd name="T3" fmla="*/ 0 h 92"/>
                  <a:gd name="T4" fmla="*/ 0 w 1201"/>
                  <a:gd name="T5" fmla="*/ 92 h 92"/>
                  <a:gd name="T6" fmla="*/ 1104 w 1201"/>
                  <a:gd name="T7" fmla="*/ 92 h 92"/>
                  <a:gd name="T8" fmla="*/ 1201 w 1201"/>
                  <a:gd name="T9" fmla="*/ 46 h 92"/>
                  <a:gd name="T10" fmla="*/ 1104 w 1201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1" h="92">
                    <a:moveTo>
                      <a:pt x="1104" y="0"/>
                    </a:moveTo>
                    <a:lnTo>
                      <a:pt x="0" y="0"/>
                    </a:lnTo>
                    <a:lnTo>
                      <a:pt x="0" y="92"/>
                    </a:lnTo>
                    <a:lnTo>
                      <a:pt x="1104" y="92"/>
                    </a:lnTo>
                    <a:lnTo>
                      <a:pt x="1201" y="46"/>
                    </a:lnTo>
                    <a:lnTo>
                      <a:pt x="1104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376" name="Freeform 32"/>
              <p:cNvSpPr>
                <a:spLocks/>
              </p:cNvSpPr>
              <p:nvPr/>
            </p:nvSpPr>
            <p:spPr bwMode="auto">
              <a:xfrm>
                <a:off x="881" y="1006"/>
                <a:ext cx="1202" cy="97"/>
              </a:xfrm>
              <a:custGeom>
                <a:avLst/>
                <a:gdLst>
                  <a:gd name="T0" fmla="*/ 1105 w 1202"/>
                  <a:gd name="T1" fmla="*/ 0 h 97"/>
                  <a:gd name="T2" fmla="*/ 0 w 1202"/>
                  <a:gd name="T3" fmla="*/ 0 h 97"/>
                  <a:gd name="T4" fmla="*/ 0 w 1202"/>
                  <a:gd name="T5" fmla="*/ 97 h 97"/>
                  <a:gd name="T6" fmla="*/ 1105 w 1202"/>
                  <a:gd name="T7" fmla="*/ 97 h 97"/>
                  <a:gd name="T8" fmla="*/ 1202 w 1202"/>
                  <a:gd name="T9" fmla="*/ 46 h 97"/>
                  <a:gd name="T10" fmla="*/ 1105 w 1202"/>
                  <a:gd name="T11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2" h="97">
                    <a:moveTo>
                      <a:pt x="1105" y="0"/>
                    </a:moveTo>
                    <a:lnTo>
                      <a:pt x="0" y="0"/>
                    </a:lnTo>
                    <a:lnTo>
                      <a:pt x="0" y="97"/>
                    </a:lnTo>
                    <a:lnTo>
                      <a:pt x="1105" y="97"/>
                    </a:lnTo>
                    <a:lnTo>
                      <a:pt x="1202" y="46"/>
                    </a:lnTo>
                    <a:lnTo>
                      <a:pt x="1105" y="0"/>
                    </a:lnTo>
                    <a:close/>
                  </a:path>
                </a:pathLst>
              </a:custGeom>
              <a:solidFill>
                <a:srgbClr val="3366FF"/>
              </a:solidFill>
              <a:ln w="952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7377" name="Rectangle 33"/>
            <p:cNvSpPr>
              <a:spLocks noChangeArrowheads="1"/>
            </p:cNvSpPr>
            <p:nvPr/>
          </p:nvSpPr>
          <p:spPr bwMode="auto">
            <a:xfrm>
              <a:off x="1259" y="989"/>
              <a:ext cx="41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GB" altLang="en-US" sz="1200" b="1">
                  <a:solidFill>
                    <a:srgbClr val="FFFFFF"/>
                  </a:solidFill>
                </a:rPr>
                <a:t>Existence</a:t>
              </a:r>
              <a:endParaRPr lang="en-GB" altLang="en-US" sz="1800"/>
            </a:p>
          </p:txBody>
        </p:sp>
        <p:sp>
          <p:nvSpPr>
            <p:cNvPr id="57378" name="Rectangle 34"/>
            <p:cNvSpPr>
              <a:spLocks noChangeArrowheads="1"/>
            </p:cNvSpPr>
            <p:nvPr/>
          </p:nvSpPr>
          <p:spPr bwMode="auto">
            <a:xfrm>
              <a:off x="1328" y="1149"/>
              <a:ext cx="33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GB" altLang="en-US" sz="1200" b="1">
                  <a:solidFill>
                    <a:srgbClr val="C0C0C0"/>
                  </a:solidFill>
                </a:rPr>
                <a:t>Context</a:t>
              </a:r>
              <a:endParaRPr lang="en-GB" altLang="en-US" sz="1800"/>
            </a:p>
          </p:txBody>
        </p:sp>
        <p:grpSp>
          <p:nvGrpSpPr>
            <p:cNvPr id="57379" name="Group 35"/>
            <p:cNvGrpSpPr>
              <a:grpSpLocks/>
            </p:cNvGrpSpPr>
            <p:nvPr/>
          </p:nvGrpSpPr>
          <p:grpSpPr bwMode="auto">
            <a:xfrm>
              <a:off x="881" y="1143"/>
              <a:ext cx="1219" cy="115"/>
              <a:chOff x="881" y="1143"/>
              <a:chExt cx="1219" cy="115"/>
            </a:xfrm>
          </p:grpSpPr>
          <p:sp>
            <p:nvSpPr>
              <p:cNvPr id="57380" name="Freeform 36"/>
              <p:cNvSpPr>
                <a:spLocks/>
              </p:cNvSpPr>
              <p:nvPr/>
            </p:nvSpPr>
            <p:spPr bwMode="auto">
              <a:xfrm>
                <a:off x="899" y="1161"/>
                <a:ext cx="1201" cy="97"/>
              </a:xfrm>
              <a:custGeom>
                <a:avLst/>
                <a:gdLst>
                  <a:gd name="T0" fmla="*/ 1104 w 1201"/>
                  <a:gd name="T1" fmla="*/ 0 h 97"/>
                  <a:gd name="T2" fmla="*/ 0 w 1201"/>
                  <a:gd name="T3" fmla="*/ 0 h 97"/>
                  <a:gd name="T4" fmla="*/ 0 w 1201"/>
                  <a:gd name="T5" fmla="*/ 97 h 97"/>
                  <a:gd name="T6" fmla="*/ 1104 w 1201"/>
                  <a:gd name="T7" fmla="*/ 97 h 97"/>
                  <a:gd name="T8" fmla="*/ 1201 w 1201"/>
                  <a:gd name="T9" fmla="*/ 45 h 97"/>
                  <a:gd name="T10" fmla="*/ 1104 w 1201"/>
                  <a:gd name="T11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1" h="97">
                    <a:moveTo>
                      <a:pt x="1104" y="0"/>
                    </a:moveTo>
                    <a:lnTo>
                      <a:pt x="0" y="0"/>
                    </a:lnTo>
                    <a:lnTo>
                      <a:pt x="0" y="97"/>
                    </a:lnTo>
                    <a:lnTo>
                      <a:pt x="1104" y="97"/>
                    </a:lnTo>
                    <a:lnTo>
                      <a:pt x="1201" y="45"/>
                    </a:lnTo>
                    <a:lnTo>
                      <a:pt x="1104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381" name="Freeform 37"/>
              <p:cNvSpPr>
                <a:spLocks/>
              </p:cNvSpPr>
              <p:nvPr/>
            </p:nvSpPr>
            <p:spPr bwMode="auto">
              <a:xfrm>
                <a:off x="881" y="1143"/>
                <a:ext cx="1202" cy="98"/>
              </a:xfrm>
              <a:custGeom>
                <a:avLst/>
                <a:gdLst>
                  <a:gd name="T0" fmla="*/ 1105 w 1202"/>
                  <a:gd name="T1" fmla="*/ 0 h 98"/>
                  <a:gd name="T2" fmla="*/ 0 w 1202"/>
                  <a:gd name="T3" fmla="*/ 0 h 98"/>
                  <a:gd name="T4" fmla="*/ 0 w 1202"/>
                  <a:gd name="T5" fmla="*/ 98 h 98"/>
                  <a:gd name="T6" fmla="*/ 1105 w 1202"/>
                  <a:gd name="T7" fmla="*/ 98 h 98"/>
                  <a:gd name="T8" fmla="*/ 1202 w 1202"/>
                  <a:gd name="T9" fmla="*/ 52 h 98"/>
                  <a:gd name="T10" fmla="*/ 1105 w 1202"/>
                  <a:gd name="T11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2" h="98">
                    <a:moveTo>
                      <a:pt x="1105" y="0"/>
                    </a:moveTo>
                    <a:lnTo>
                      <a:pt x="0" y="0"/>
                    </a:lnTo>
                    <a:lnTo>
                      <a:pt x="0" y="98"/>
                    </a:lnTo>
                    <a:lnTo>
                      <a:pt x="1105" y="98"/>
                    </a:lnTo>
                    <a:lnTo>
                      <a:pt x="1202" y="52"/>
                    </a:lnTo>
                    <a:lnTo>
                      <a:pt x="1105" y="0"/>
                    </a:lnTo>
                    <a:close/>
                  </a:path>
                </a:pathLst>
              </a:custGeom>
              <a:solidFill>
                <a:srgbClr val="3366FF"/>
              </a:solidFill>
              <a:ln w="952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7382" name="Rectangle 38"/>
            <p:cNvSpPr>
              <a:spLocks noChangeArrowheads="1"/>
            </p:cNvSpPr>
            <p:nvPr/>
          </p:nvSpPr>
          <p:spPr bwMode="auto">
            <a:xfrm>
              <a:off x="1311" y="1132"/>
              <a:ext cx="33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GB" altLang="en-US" sz="1200" b="1">
                  <a:solidFill>
                    <a:srgbClr val="FFFFFF"/>
                  </a:solidFill>
                </a:rPr>
                <a:t>Context</a:t>
              </a:r>
              <a:endParaRPr lang="en-GB" altLang="en-US" sz="1800"/>
            </a:p>
          </p:txBody>
        </p:sp>
        <p:sp>
          <p:nvSpPr>
            <p:cNvPr id="57383" name="Rectangle 39"/>
            <p:cNvSpPr>
              <a:spLocks noChangeArrowheads="1"/>
            </p:cNvSpPr>
            <p:nvPr/>
          </p:nvSpPr>
          <p:spPr bwMode="auto">
            <a:xfrm>
              <a:off x="1236" y="1287"/>
              <a:ext cx="52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GB" altLang="en-US" sz="1200" b="1">
                  <a:solidFill>
                    <a:srgbClr val="C0C0C0"/>
                  </a:solidFill>
                </a:rPr>
                <a:t>Provisioning</a:t>
              </a:r>
              <a:endParaRPr lang="en-GB" altLang="en-US" sz="1800"/>
            </a:p>
          </p:txBody>
        </p:sp>
        <p:grpSp>
          <p:nvGrpSpPr>
            <p:cNvPr id="57384" name="Group 40"/>
            <p:cNvGrpSpPr>
              <a:grpSpLocks/>
            </p:cNvGrpSpPr>
            <p:nvPr/>
          </p:nvGrpSpPr>
          <p:grpSpPr bwMode="auto">
            <a:xfrm>
              <a:off x="881" y="1286"/>
              <a:ext cx="1219" cy="109"/>
              <a:chOff x="881" y="1286"/>
              <a:chExt cx="1219" cy="109"/>
            </a:xfrm>
          </p:grpSpPr>
          <p:sp>
            <p:nvSpPr>
              <p:cNvPr id="57385" name="Freeform 41"/>
              <p:cNvSpPr>
                <a:spLocks/>
              </p:cNvSpPr>
              <p:nvPr/>
            </p:nvSpPr>
            <p:spPr bwMode="auto">
              <a:xfrm>
                <a:off x="899" y="1298"/>
                <a:ext cx="1201" cy="97"/>
              </a:xfrm>
              <a:custGeom>
                <a:avLst/>
                <a:gdLst>
                  <a:gd name="T0" fmla="*/ 1104 w 1201"/>
                  <a:gd name="T1" fmla="*/ 0 h 97"/>
                  <a:gd name="T2" fmla="*/ 0 w 1201"/>
                  <a:gd name="T3" fmla="*/ 0 h 97"/>
                  <a:gd name="T4" fmla="*/ 0 w 1201"/>
                  <a:gd name="T5" fmla="*/ 97 h 97"/>
                  <a:gd name="T6" fmla="*/ 1104 w 1201"/>
                  <a:gd name="T7" fmla="*/ 97 h 97"/>
                  <a:gd name="T8" fmla="*/ 1201 w 1201"/>
                  <a:gd name="T9" fmla="*/ 51 h 97"/>
                  <a:gd name="T10" fmla="*/ 1104 w 1201"/>
                  <a:gd name="T11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1" h="97">
                    <a:moveTo>
                      <a:pt x="1104" y="0"/>
                    </a:moveTo>
                    <a:lnTo>
                      <a:pt x="0" y="0"/>
                    </a:lnTo>
                    <a:lnTo>
                      <a:pt x="0" y="97"/>
                    </a:lnTo>
                    <a:lnTo>
                      <a:pt x="1104" y="97"/>
                    </a:lnTo>
                    <a:lnTo>
                      <a:pt x="1201" y="51"/>
                    </a:lnTo>
                    <a:lnTo>
                      <a:pt x="1104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386" name="Freeform 42"/>
              <p:cNvSpPr>
                <a:spLocks/>
              </p:cNvSpPr>
              <p:nvPr/>
            </p:nvSpPr>
            <p:spPr bwMode="auto">
              <a:xfrm>
                <a:off x="881" y="1286"/>
                <a:ext cx="1202" cy="92"/>
              </a:xfrm>
              <a:custGeom>
                <a:avLst/>
                <a:gdLst>
                  <a:gd name="T0" fmla="*/ 1105 w 1202"/>
                  <a:gd name="T1" fmla="*/ 0 h 92"/>
                  <a:gd name="T2" fmla="*/ 0 w 1202"/>
                  <a:gd name="T3" fmla="*/ 0 h 92"/>
                  <a:gd name="T4" fmla="*/ 0 w 1202"/>
                  <a:gd name="T5" fmla="*/ 92 h 92"/>
                  <a:gd name="T6" fmla="*/ 1105 w 1202"/>
                  <a:gd name="T7" fmla="*/ 92 h 92"/>
                  <a:gd name="T8" fmla="*/ 1202 w 1202"/>
                  <a:gd name="T9" fmla="*/ 46 h 92"/>
                  <a:gd name="T10" fmla="*/ 1105 w 1202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2" h="92">
                    <a:moveTo>
                      <a:pt x="1105" y="0"/>
                    </a:moveTo>
                    <a:lnTo>
                      <a:pt x="0" y="0"/>
                    </a:lnTo>
                    <a:lnTo>
                      <a:pt x="0" y="92"/>
                    </a:lnTo>
                    <a:lnTo>
                      <a:pt x="1105" y="92"/>
                    </a:lnTo>
                    <a:lnTo>
                      <a:pt x="1202" y="46"/>
                    </a:lnTo>
                    <a:lnTo>
                      <a:pt x="1105" y="0"/>
                    </a:lnTo>
                    <a:close/>
                  </a:path>
                </a:pathLst>
              </a:custGeom>
              <a:solidFill>
                <a:srgbClr val="3366FF"/>
              </a:solidFill>
              <a:ln w="952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7387" name="Rectangle 43"/>
            <p:cNvSpPr>
              <a:spLocks noChangeArrowheads="1"/>
            </p:cNvSpPr>
            <p:nvPr/>
          </p:nvSpPr>
          <p:spPr bwMode="auto">
            <a:xfrm>
              <a:off x="1219" y="1269"/>
              <a:ext cx="52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GB" altLang="en-US" sz="1200" b="1">
                  <a:solidFill>
                    <a:srgbClr val="FFFFFF"/>
                  </a:solidFill>
                </a:rPr>
                <a:t>Provisioning</a:t>
              </a:r>
              <a:endParaRPr lang="en-GB" altLang="en-US" sz="1800"/>
            </a:p>
          </p:txBody>
        </p:sp>
        <p:grpSp>
          <p:nvGrpSpPr>
            <p:cNvPr id="57388" name="Group 44"/>
            <p:cNvGrpSpPr>
              <a:grpSpLocks/>
            </p:cNvGrpSpPr>
            <p:nvPr/>
          </p:nvGrpSpPr>
          <p:grpSpPr bwMode="auto">
            <a:xfrm>
              <a:off x="796" y="949"/>
              <a:ext cx="1636" cy="515"/>
              <a:chOff x="796" y="949"/>
              <a:chExt cx="1636" cy="515"/>
            </a:xfrm>
          </p:grpSpPr>
          <p:sp>
            <p:nvSpPr>
              <p:cNvPr id="57389" name="Freeform 45"/>
              <p:cNvSpPr>
                <a:spLocks/>
              </p:cNvSpPr>
              <p:nvPr/>
            </p:nvSpPr>
            <p:spPr bwMode="auto">
              <a:xfrm>
                <a:off x="813" y="966"/>
                <a:ext cx="1619" cy="498"/>
              </a:xfrm>
              <a:custGeom>
                <a:avLst/>
                <a:gdLst>
                  <a:gd name="T0" fmla="*/ 1218 w 1619"/>
                  <a:gd name="T1" fmla="*/ 0 h 498"/>
                  <a:gd name="T2" fmla="*/ 0 w 1619"/>
                  <a:gd name="T3" fmla="*/ 0 h 498"/>
                  <a:gd name="T4" fmla="*/ 0 w 1619"/>
                  <a:gd name="T5" fmla="*/ 498 h 498"/>
                  <a:gd name="T6" fmla="*/ 1218 w 1619"/>
                  <a:gd name="T7" fmla="*/ 498 h 498"/>
                  <a:gd name="T8" fmla="*/ 1619 w 1619"/>
                  <a:gd name="T9" fmla="*/ 246 h 498"/>
                  <a:gd name="T10" fmla="*/ 1218 w 1619"/>
                  <a:gd name="T11" fmla="*/ 0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19" h="498">
                    <a:moveTo>
                      <a:pt x="1218" y="0"/>
                    </a:moveTo>
                    <a:lnTo>
                      <a:pt x="0" y="0"/>
                    </a:lnTo>
                    <a:lnTo>
                      <a:pt x="0" y="498"/>
                    </a:lnTo>
                    <a:lnTo>
                      <a:pt x="1218" y="498"/>
                    </a:lnTo>
                    <a:lnTo>
                      <a:pt x="1619" y="246"/>
                    </a:lnTo>
                    <a:lnTo>
                      <a:pt x="1218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390" name="Freeform 46"/>
              <p:cNvSpPr>
                <a:spLocks/>
              </p:cNvSpPr>
              <p:nvPr/>
            </p:nvSpPr>
            <p:spPr bwMode="auto">
              <a:xfrm>
                <a:off x="796" y="949"/>
                <a:ext cx="1625" cy="498"/>
              </a:xfrm>
              <a:custGeom>
                <a:avLst/>
                <a:gdLst>
                  <a:gd name="T0" fmla="*/ 1218 w 1625"/>
                  <a:gd name="T1" fmla="*/ 0 h 498"/>
                  <a:gd name="T2" fmla="*/ 0 w 1625"/>
                  <a:gd name="T3" fmla="*/ 0 h 498"/>
                  <a:gd name="T4" fmla="*/ 0 w 1625"/>
                  <a:gd name="T5" fmla="*/ 498 h 498"/>
                  <a:gd name="T6" fmla="*/ 1218 w 1625"/>
                  <a:gd name="T7" fmla="*/ 498 h 498"/>
                  <a:gd name="T8" fmla="*/ 1625 w 1625"/>
                  <a:gd name="T9" fmla="*/ 252 h 498"/>
                  <a:gd name="T10" fmla="*/ 1218 w 1625"/>
                  <a:gd name="T11" fmla="*/ 0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25" h="498">
                    <a:moveTo>
                      <a:pt x="1218" y="0"/>
                    </a:moveTo>
                    <a:lnTo>
                      <a:pt x="0" y="0"/>
                    </a:lnTo>
                    <a:lnTo>
                      <a:pt x="0" y="498"/>
                    </a:lnTo>
                    <a:lnTo>
                      <a:pt x="1218" y="498"/>
                    </a:lnTo>
                    <a:lnTo>
                      <a:pt x="1625" y="252"/>
                    </a:lnTo>
                    <a:lnTo>
                      <a:pt x="1218" y="0"/>
                    </a:lnTo>
                    <a:close/>
                  </a:path>
                </a:pathLst>
              </a:custGeom>
              <a:solidFill>
                <a:srgbClr val="FFCC99"/>
              </a:solidFill>
              <a:ln w="9525" cap="rnd">
                <a:solidFill>
                  <a:srgbClr val="3366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7391" name="Rectangle 47"/>
            <p:cNvSpPr>
              <a:spLocks noChangeArrowheads="1"/>
            </p:cNvSpPr>
            <p:nvPr/>
          </p:nvSpPr>
          <p:spPr bwMode="auto">
            <a:xfrm>
              <a:off x="1276" y="1006"/>
              <a:ext cx="41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GB" altLang="en-US" sz="1200" b="1">
                  <a:solidFill>
                    <a:srgbClr val="C0C0C0"/>
                  </a:solidFill>
                </a:rPr>
                <a:t>Existence</a:t>
              </a:r>
              <a:endParaRPr lang="en-GB" altLang="en-US" sz="1800"/>
            </a:p>
          </p:txBody>
        </p:sp>
        <p:grpSp>
          <p:nvGrpSpPr>
            <p:cNvPr id="57392" name="Group 48"/>
            <p:cNvGrpSpPr>
              <a:grpSpLocks/>
            </p:cNvGrpSpPr>
            <p:nvPr/>
          </p:nvGrpSpPr>
          <p:grpSpPr bwMode="auto">
            <a:xfrm>
              <a:off x="881" y="1006"/>
              <a:ext cx="1219" cy="109"/>
              <a:chOff x="881" y="1006"/>
              <a:chExt cx="1219" cy="109"/>
            </a:xfrm>
          </p:grpSpPr>
          <p:sp>
            <p:nvSpPr>
              <p:cNvPr id="57393" name="Freeform 49"/>
              <p:cNvSpPr>
                <a:spLocks/>
              </p:cNvSpPr>
              <p:nvPr/>
            </p:nvSpPr>
            <p:spPr bwMode="auto">
              <a:xfrm>
                <a:off x="899" y="1023"/>
                <a:ext cx="1201" cy="92"/>
              </a:xfrm>
              <a:custGeom>
                <a:avLst/>
                <a:gdLst>
                  <a:gd name="T0" fmla="*/ 1104 w 1201"/>
                  <a:gd name="T1" fmla="*/ 0 h 92"/>
                  <a:gd name="T2" fmla="*/ 0 w 1201"/>
                  <a:gd name="T3" fmla="*/ 0 h 92"/>
                  <a:gd name="T4" fmla="*/ 0 w 1201"/>
                  <a:gd name="T5" fmla="*/ 92 h 92"/>
                  <a:gd name="T6" fmla="*/ 1104 w 1201"/>
                  <a:gd name="T7" fmla="*/ 92 h 92"/>
                  <a:gd name="T8" fmla="*/ 1201 w 1201"/>
                  <a:gd name="T9" fmla="*/ 46 h 92"/>
                  <a:gd name="T10" fmla="*/ 1104 w 1201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1" h="92">
                    <a:moveTo>
                      <a:pt x="1104" y="0"/>
                    </a:moveTo>
                    <a:lnTo>
                      <a:pt x="0" y="0"/>
                    </a:lnTo>
                    <a:lnTo>
                      <a:pt x="0" y="92"/>
                    </a:lnTo>
                    <a:lnTo>
                      <a:pt x="1104" y="92"/>
                    </a:lnTo>
                    <a:lnTo>
                      <a:pt x="1201" y="46"/>
                    </a:lnTo>
                    <a:lnTo>
                      <a:pt x="1104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394" name="Freeform 50"/>
              <p:cNvSpPr>
                <a:spLocks/>
              </p:cNvSpPr>
              <p:nvPr/>
            </p:nvSpPr>
            <p:spPr bwMode="auto">
              <a:xfrm>
                <a:off x="881" y="1006"/>
                <a:ext cx="1202" cy="97"/>
              </a:xfrm>
              <a:custGeom>
                <a:avLst/>
                <a:gdLst>
                  <a:gd name="T0" fmla="*/ 1105 w 1202"/>
                  <a:gd name="T1" fmla="*/ 0 h 97"/>
                  <a:gd name="T2" fmla="*/ 0 w 1202"/>
                  <a:gd name="T3" fmla="*/ 0 h 97"/>
                  <a:gd name="T4" fmla="*/ 0 w 1202"/>
                  <a:gd name="T5" fmla="*/ 97 h 97"/>
                  <a:gd name="T6" fmla="*/ 1105 w 1202"/>
                  <a:gd name="T7" fmla="*/ 97 h 97"/>
                  <a:gd name="T8" fmla="*/ 1202 w 1202"/>
                  <a:gd name="T9" fmla="*/ 46 h 97"/>
                  <a:gd name="T10" fmla="*/ 1105 w 1202"/>
                  <a:gd name="T11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2" h="97">
                    <a:moveTo>
                      <a:pt x="1105" y="0"/>
                    </a:moveTo>
                    <a:lnTo>
                      <a:pt x="0" y="0"/>
                    </a:lnTo>
                    <a:lnTo>
                      <a:pt x="0" y="97"/>
                    </a:lnTo>
                    <a:lnTo>
                      <a:pt x="1105" y="97"/>
                    </a:lnTo>
                    <a:lnTo>
                      <a:pt x="1202" y="46"/>
                    </a:lnTo>
                    <a:lnTo>
                      <a:pt x="1105" y="0"/>
                    </a:lnTo>
                    <a:close/>
                  </a:path>
                </a:pathLst>
              </a:custGeom>
              <a:solidFill>
                <a:srgbClr val="3366FF"/>
              </a:solidFill>
              <a:ln w="952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7395" name="Rectangle 51"/>
            <p:cNvSpPr>
              <a:spLocks noChangeArrowheads="1"/>
            </p:cNvSpPr>
            <p:nvPr/>
          </p:nvSpPr>
          <p:spPr bwMode="auto">
            <a:xfrm>
              <a:off x="1259" y="989"/>
              <a:ext cx="41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GB" altLang="en-US" sz="1200" b="1">
                  <a:solidFill>
                    <a:srgbClr val="FFFFFF"/>
                  </a:solidFill>
                </a:rPr>
                <a:t>Existence</a:t>
              </a:r>
              <a:endParaRPr lang="en-GB" altLang="en-US" sz="1800"/>
            </a:p>
          </p:txBody>
        </p:sp>
        <p:sp>
          <p:nvSpPr>
            <p:cNvPr id="57396" name="Rectangle 52"/>
            <p:cNvSpPr>
              <a:spLocks noChangeArrowheads="1"/>
            </p:cNvSpPr>
            <p:nvPr/>
          </p:nvSpPr>
          <p:spPr bwMode="auto">
            <a:xfrm>
              <a:off x="1328" y="1149"/>
              <a:ext cx="33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GB" altLang="en-US" sz="1200" b="1">
                  <a:solidFill>
                    <a:srgbClr val="C0C0C0"/>
                  </a:solidFill>
                </a:rPr>
                <a:t>Context</a:t>
              </a:r>
              <a:endParaRPr lang="en-GB" altLang="en-US" sz="1800"/>
            </a:p>
          </p:txBody>
        </p:sp>
        <p:grpSp>
          <p:nvGrpSpPr>
            <p:cNvPr id="57397" name="Group 53"/>
            <p:cNvGrpSpPr>
              <a:grpSpLocks/>
            </p:cNvGrpSpPr>
            <p:nvPr/>
          </p:nvGrpSpPr>
          <p:grpSpPr bwMode="auto">
            <a:xfrm>
              <a:off x="881" y="1143"/>
              <a:ext cx="1219" cy="115"/>
              <a:chOff x="881" y="1143"/>
              <a:chExt cx="1219" cy="115"/>
            </a:xfrm>
          </p:grpSpPr>
          <p:sp>
            <p:nvSpPr>
              <p:cNvPr id="57398" name="Freeform 54"/>
              <p:cNvSpPr>
                <a:spLocks/>
              </p:cNvSpPr>
              <p:nvPr/>
            </p:nvSpPr>
            <p:spPr bwMode="auto">
              <a:xfrm>
                <a:off x="899" y="1161"/>
                <a:ext cx="1201" cy="97"/>
              </a:xfrm>
              <a:custGeom>
                <a:avLst/>
                <a:gdLst>
                  <a:gd name="T0" fmla="*/ 1104 w 1201"/>
                  <a:gd name="T1" fmla="*/ 0 h 97"/>
                  <a:gd name="T2" fmla="*/ 0 w 1201"/>
                  <a:gd name="T3" fmla="*/ 0 h 97"/>
                  <a:gd name="T4" fmla="*/ 0 w 1201"/>
                  <a:gd name="T5" fmla="*/ 97 h 97"/>
                  <a:gd name="T6" fmla="*/ 1104 w 1201"/>
                  <a:gd name="T7" fmla="*/ 97 h 97"/>
                  <a:gd name="T8" fmla="*/ 1201 w 1201"/>
                  <a:gd name="T9" fmla="*/ 45 h 97"/>
                  <a:gd name="T10" fmla="*/ 1104 w 1201"/>
                  <a:gd name="T11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1" h="97">
                    <a:moveTo>
                      <a:pt x="1104" y="0"/>
                    </a:moveTo>
                    <a:lnTo>
                      <a:pt x="0" y="0"/>
                    </a:lnTo>
                    <a:lnTo>
                      <a:pt x="0" y="97"/>
                    </a:lnTo>
                    <a:lnTo>
                      <a:pt x="1104" y="97"/>
                    </a:lnTo>
                    <a:lnTo>
                      <a:pt x="1201" y="45"/>
                    </a:lnTo>
                    <a:lnTo>
                      <a:pt x="1104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399" name="Freeform 55"/>
              <p:cNvSpPr>
                <a:spLocks/>
              </p:cNvSpPr>
              <p:nvPr/>
            </p:nvSpPr>
            <p:spPr bwMode="auto">
              <a:xfrm>
                <a:off x="881" y="1143"/>
                <a:ext cx="1202" cy="98"/>
              </a:xfrm>
              <a:custGeom>
                <a:avLst/>
                <a:gdLst>
                  <a:gd name="T0" fmla="*/ 1105 w 1202"/>
                  <a:gd name="T1" fmla="*/ 0 h 98"/>
                  <a:gd name="T2" fmla="*/ 0 w 1202"/>
                  <a:gd name="T3" fmla="*/ 0 h 98"/>
                  <a:gd name="T4" fmla="*/ 0 w 1202"/>
                  <a:gd name="T5" fmla="*/ 98 h 98"/>
                  <a:gd name="T6" fmla="*/ 1105 w 1202"/>
                  <a:gd name="T7" fmla="*/ 98 h 98"/>
                  <a:gd name="T8" fmla="*/ 1202 w 1202"/>
                  <a:gd name="T9" fmla="*/ 52 h 98"/>
                  <a:gd name="T10" fmla="*/ 1105 w 1202"/>
                  <a:gd name="T11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2" h="98">
                    <a:moveTo>
                      <a:pt x="1105" y="0"/>
                    </a:moveTo>
                    <a:lnTo>
                      <a:pt x="0" y="0"/>
                    </a:lnTo>
                    <a:lnTo>
                      <a:pt x="0" y="98"/>
                    </a:lnTo>
                    <a:lnTo>
                      <a:pt x="1105" y="98"/>
                    </a:lnTo>
                    <a:lnTo>
                      <a:pt x="1202" y="52"/>
                    </a:lnTo>
                    <a:lnTo>
                      <a:pt x="1105" y="0"/>
                    </a:lnTo>
                    <a:close/>
                  </a:path>
                </a:pathLst>
              </a:custGeom>
              <a:solidFill>
                <a:srgbClr val="3366FF"/>
              </a:solidFill>
              <a:ln w="952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7400" name="Rectangle 56"/>
            <p:cNvSpPr>
              <a:spLocks noChangeArrowheads="1"/>
            </p:cNvSpPr>
            <p:nvPr/>
          </p:nvSpPr>
          <p:spPr bwMode="auto">
            <a:xfrm>
              <a:off x="1311" y="1132"/>
              <a:ext cx="33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GB" altLang="en-US" sz="1200" b="1">
                  <a:solidFill>
                    <a:srgbClr val="FFFFFF"/>
                  </a:solidFill>
                </a:rPr>
                <a:t>Context</a:t>
              </a:r>
              <a:endParaRPr lang="en-GB" altLang="en-US" sz="1800"/>
            </a:p>
          </p:txBody>
        </p:sp>
        <p:sp>
          <p:nvSpPr>
            <p:cNvPr id="57401" name="Rectangle 57"/>
            <p:cNvSpPr>
              <a:spLocks noChangeArrowheads="1"/>
            </p:cNvSpPr>
            <p:nvPr/>
          </p:nvSpPr>
          <p:spPr bwMode="auto">
            <a:xfrm>
              <a:off x="1236" y="1287"/>
              <a:ext cx="52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GB" altLang="en-US" sz="1200" b="1">
                  <a:solidFill>
                    <a:srgbClr val="C0C0C0"/>
                  </a:solidFill>
                </a:rPr>
                <a:t>Provisioning</a:t>
              </a:r>
              <a:endParaRPr lang="en-GB" altLang="en-US" sz="1800"/>
            </a:p>
          </p:txBody>
        </p:sp>
        <p:grpSp>
          <p:nvGrpSpPr>
            <p:cNvPr id="57402" name="Group 58"/>
            <p:cNvGrpSpPr>
              <a:grpSpLocks/>
            </p:cNvGrpSpPr>
            <p:nvPr/>
          </p:nvGrpSpPr>
          <p:grpSpPr bwMode="auto">
            <a:xfrm>
              <a:off x="881" y="1286"/>
              <a:ext cx="1219" cy="109"/>
              <a:chOff x="881" y="1286"/>
              <a:chExt cx="1219" cy="109"/>
            </a:xfrm>
          </p:grpSpPr>
          <p:sp>
            <p:nvSpPr>
              <p:cNvPr id="57403" name="Freeform 59"/>
              <p:cNvSpPr>
                <a:spLocks/>
              </p:cNvSpPr>
              <p:nvPr/>
            </p:nvSpPr>
            <p:spPr bwMode="auto">
              <a:xfrm>
                <a:off x="899" y="1298"/>
                <a:ext cx="1201" cy="97"/>
              </a:xfrm>
              <a:custGeom>
                <a:avLst/>
                <a:gdLst>
                  <a:gd name="T0" fmla="*/ 1104 w 1201"/>
                  <a:gd name="T1" fmla="*/ 0 h 97"/>
                  <a:gd name="T2" fmla="*/ 0 w 1201"/>
                  <a:gd name="T3" fmla="*/ 0 h 97"/>
                  <a:gd name="T4" fmla="*/ 0 w 1201"/>
                  <a:gd name="T5" fmla="*/ 97 h 97"/>
                  <a:gd name="T6" fmla="*/ 1104 w 1201"/>
                  <a:gd name="T7" fmla="*/ 97 h 97"/>
                  <a:gd name="T8" fmla="*/ 1201 w 1201"/>
                  <a:gd name="T9" fmla="*/ 51 h 97"/>
                  <a:gd name="T10" fmla="*/ 1104 w 1201"/>
                  <a:gd name="T11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1" h="97">
                    <a:moveTo>
                      <a:pt x="1104" y="0"/>
                    </a:moveTo>
                    <a:lnTo>
                      <a:pt x="0" y="0"/>
                    </a:lnTo>
                    <a:lnTo>
                      <a:pt x="0" y="97"/>
                    </a:lnTo>
                    <a:lnTo>
                      <a:pt x="1104" y="97"/>
                    </a:lnTo>
                    <a:lnTo>
                      <a:pt x="1201" y="51"/>
                    </a:lnTo>
                    <a:lnTo>
                      <a:pt x="1104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04" name="Freeform 60"/>
              <p:cNvSpPr>
                <a:spLocks/>
              </p:cNvSpPr>
              <p:nvPr/>
            </p:nvSpPr>
            <p:spPr bwMode="auto">
              <a:xfrm>
                <a:off x="881" y="1286"/>
                <a:ext cx="1202" cy="92"/>
              </a:xfrm>
              <a:custGeom>
                <a:avLst/>
                <a:gdLst>
                  <a:gd name="T0" fmla="*/ 1105 w 1202"/>
                  <a:gd name="T1" fmla="*/ 0 h 92"/>
                  <a:gd name="T2" fmla="*/ 0 w 1202"/>
                  <a:gd name="T3" fmla="*/ 0 h 92"/>
                  <a:gd name="T4" fmla="*/ 0 w 1202"/>
                  <a:gd name="T5" fmla="*/ 92 h 92"/>
                  <a:gd name="T6" fmla="*/ 1105 w 1202"/>
                  <a:gd name="T7" fmla="*/ 92 h 92"/>
                  <a:gd name="T8" fmla="*/ 1202 w 1202"/>
                  <a:gd name="T9" fmla="*/ 46 h 92"/>
                  <a:gd name="T10" fmla="*/ 1105 w 1202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2" h="92">
                    <a:moveTo>
                      <a:pt x="1105" y="0"/>
                    </a:moveTo>
                    <a:lnTo>
                      <a:pt x="0" y="0"/>
                    </a:lnTo>
                    <a:lnTo>
                      <a:pt x="0" y="92"/>
                    </a:lnTo>
                    <a:lnTo>
                      <a:pt x="1105" y="92"/>
                    </a:lnTo>
                    <a:lnTo>
                      <a:pt x="1202" y="46"/>
                    </a:lnTo>
                    <a:lnTo>
                      <a:pt x="1105" y="0"/>
                    </a:lnTo>
                    <a:close/>
                  </a:path>
                </a:pathLst>
              </a:custGeom>
              <a:solidFill>
                <a:srgbClr val="3366FF"/>
              </a:solidFill>
              <a:ln w="952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7405" name="Rectangle 61"/>
            <p:cNvSpPr>
              <a:spLocks noChangeArrowheads="1"/>
            </p:cNvSpPr>
            <p:nvPr/>
          </p:nvSpPr>
          <p:spPr bwMode="auto">
            <a:xfrm>
              <a:off x="1219" y="1269"/>
              <a:ext cx="52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GB" altLang="en-US" sz="1200" b="1">
                  <a:solidFill>
                    <a:srgbClr val="FFFFFF"/>
                  </a:solidFill>
                </a:rPr>
                <a:t>Provisioning</a:t>
              </a:r>
              <a:endParaRPr lang="en-GB" altLang="en-US" sz="1800"/>
            </a:p>
          </p:txBody>
        </p:sp>
        <p:sp>
          <p:nvSpPr>
            <p:cNvPr id="57406" name="Rectangle 62"/>
            <p:cNvSpPr>
              <a:spLocks noChangeArrowheads="1"/>
            </p:cNvSpPr>
            <p:nvPr/>
          </p:nvSpPr>
          <p:spPr bwMode="auto">
            <a:xfrm>
              <a:off x="818" y="720"/>
              <a:ext cx="1156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407" name="Rectangle 63"/>
            <p:cNvSpPr>
              <a:spLocks noChangeArrowheads="1"/>
            </p:cNvSpPr>
            <p:nvPr/>
          </p:nvSpPr>
          <p:spPr bwMode="auto">
            <a:xfrm>
              <a:off x="870" y="732"/>
              <a:ext cx="109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GB" altLang="en-US" sz="1400" b="1">
                  <a:solidFill>
                    <a:srgbClr val="000000"/>
                  </a:solidFill>
                </a:rPr>
                <a:t>Identity Administration</a:t>
              </a:r>
              <a:endParaRPr lang="en-GB" altLang="en-US" sz="1800"/>
            </a:p>
          </p:txBody>
        </p:sp>
      </p:grpSp>
      <p:grpSp>
        <p:nvGrpSpPr>
          <p:cNvPr id="57408" name="Group 64"/>
          <p:cNvGrpSpPr>
            <a:grpSpLocks/>
          </p:cNvGrpSpPr>
          <p:nvPr/>
        </p:nvGrpSpPr>
        <p:grpSpPr bwMode="auto">
          <a:xfrm>
            <a:off x="1295400" y="3186113"/>
            <a:ext cx="2505075" cy="2833687"/>
            <a:chOff x="2714" y="941"/>
            <a:chExt cx="760" cy="792"/>
          </a:xfrm>
        </p:grpSpPr>
        <p:sp>
          <p:nvSpPr>
            <p:cNvPr id="57409" name="Oval 65"/>
            <p:cNvSpPr>
              <a:spLocks noChangeAspect="1" noChangeArrowheads="1"/>
            </p:cNvSpPr>
            <p:nvPr/>
          </p:nvSpPr>
          <p:spPr bwMode="auto">
            <a:xfrm>
              <a:off x="2766" y="1077"/>
              <a:ext cx="708" cy="656"/>
            </a:xfrm>
            <a:prstGeom prst="ellipse">
              <a:avLst/>
            </a:prstGeom>
            <a:solidFill>
              <a:srgbClr val="CCCCF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pPr algn="ctr">
                <a:spcBef>
                  <a:spcPct val="50000"/>
                </a:spcBef>
              </a:pPr>
              <a:r>
                <a:rPr lang="en-GB" altLang="en-US" sz="1600" b="1">
                  <a:solidFill>
                    <a:schemeClr val="accent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rPr>
                <a:t>Provisioning</a:t>
              </a:r>
            </a:p>
          </p:txBody>
        </p:sp>
        <p:sp>
          <p:nvSpPr>
            <p:cNvPr id="57410" name="Oval 66"/>
            <p:cNvSpPr>
              <a:spLocks noChangeAspect="1" noChangeArrowheads="1"/>
            </p:cNvSpPr>
            <p:nvPr/>
          </p:nvSpPr>
          <p:spPr bwMode="auto">
            <a:xfrm>
              <a:off x="2858" y="1158"/>
              <a:ext cx="516" cy="486"/>
            </a:xfrm>
            <a:prstGeom prst="ellipse">
              <a:avLst/>
            </a:prstGeom>
            <a:solidFill>
              <a:srgbClr val="8F8FE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pPr algn="ctr">
                <a:spcBef>
                  <a:spcPct val="50000"/>
                </a:spcBef>
              </a:pPr>
              <a:r>
                <a:rPr lang="en-GB" altLang="en-US" sz="1600" b="1">
                  <a:solidFill>
                    <a:schemeClr val="accent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rPr>
                <a:t> Context</a:t>
              </a:r>
            </a:p>
          </p:txBody>
        </p:sp>
        <p:sp>
          <p:nvSpPr>
            <p:cNvPr id="57411" name="Oval 67"/>
            <p:cNvSpPr>
              <a:spLocks noChangeAspect="1" noChangeArrowheads="1"/>
            </p:cNvSpPr>
            <p:nvPr/>
          </p:nvSpPr>
          <p:spPr bwMode="auto">
            <a:xfrm>
              <a:off x="2981" y="1272"/>
              <a:ext cx="277" cy="266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pPr algn="ctr">
                <a:spcBef>
                  <a:spcPct val="50000"/>
                </a:spcBef>
              </a:pPr>
              <a:endParaRPr lang="en-GB" altLang="en-US" sz="1600" b="1">
                <a:solidFill>
                  <a:schemeClr val="accent1"/>
                </a:solidFill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7412" name="Rectangle 68"/>
            <p:cNvSpPr>
              <a:spLocks noChangeArrowheads="1"/>
            </p:cNvSpPr>
            <p:nvPr/>
          </p:nvSpPr>
          <p:spPr bwMode="auto">
            <a:xfrm>
              <a:off x="2714" y="941"/>
              <a:ext cx="727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Identity Administration</a:t>
              </a:r>
            </a:p>
          </p:txBody>
        </p:sp>
        <p:sp>
          <p:nvSpPr>
            <p:cNvPr id="57413" name="Rectangle 69"/>
            <p:cNvSpPr>
              <a:spLocks noChangeArrowheads="1"/>
            </p:cNvSpPr>
            <p:nvPr/>
          </p:nvSpPr>
          <p:spPr bwMode="auto">
            <a:xfrm>
              <a:off x="2984" y="1322"/>
              <a:ext cx="315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folHlink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8C8C8C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46800" tIns="25200" rIns="46800" bIns="25200">
              <a:spAutoFit/>
            </a:bodyPr>
            <a:lstStyle/>
            <a:p>
              <a:pPr algn="r">
                <a:buClrTx/>
                <a:buSzTx/>
                <a:buFontTx/>
                <a:buNone/>
              </a:pPr>
              <a:r>
                <a:rPr lang="en-GB" altLang="en-US" sz="1600" b="1">
                  <a:solidFill>
                    <a:schemeClr val="accent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rPr>
                <a:t>Existence</a:t>
              </a:r>
            </a:p>
          </p:txBody>
        </p:sp>
        <p:sp>
          <p:nvSpPr>
            <p:cNvPr id="57414" name="Rectangle 70"/>
            <p:cNvSpPr>
              <a:spLocks noChangeArrowheads="1"/>
            </p:cNvSpPr>
            <p:nvPr/>
          </p:nvSpPr>
          <p:spPr bwMode="auto">
            <a:xfrm>
              <a:off x="3011" y="1506"/>
              <a:ext cx="257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folHlink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8C8C8C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46800" tIns="25200" rIns="46800" bIns="25200">
              <a:spAutoFit/>
            </a:bodyPr>
            <a:lstStyle/>
            <a:p>
              <a:pPr algn="r">
                <a:buClrTx/>
                <a:buSzTx/>
                <a:buFontTx/>
                <a:buNone/>
              </a:pPr>
              <a:r>
                <a:rPr lang="en-GB" altLang="en-US" sz="1600" b="1">
                  <a:latin typeface="Arial" charset="0"/>
                  <a:ea typeface="Arial Unicode MS" pitchFamily="34" charset="-128"/>
                  <a:cs typeface="Arial Unicode MS" pitchFamily="34" charset="-128"/>
                </a:rPr>
                <a:t>Context</a:t>
              </a:r>
            </a:p>
          </p:txBody>
        </p:sp>
        <p:sp>
          <p:nvSpPr>
            <p:cNvPr id="57415" name="Rectangle 71"/>
            <p:cNvSpPr>
              <a:spLocks noChangeArrowheads="1"/>
            </p:cNvSpPr>
            <p:nvPr/>
          </p:nvSpPr>
          <p:spPr bwMode="auto">
            <a:xfrm>
              <a:off x="2942" y="1598"/>
              <a:ext cx="401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folHlink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8C8C8C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46800" tIns="25200" rIns="46800" bIns="25200">
              <a:spAutoFit/>
            </a:bodyPr>
            <a:lstStyle/>
            <a:p>
              <a:pPr algn="r">
                <a:buClrTx/>
                <a:buSzTx/>
                <a:buFontTx/>
                <a:buNone/>
              </a:pPr>
              <a:r>
                <a:rPr lang="en-GB" altLang="en-US" sz="1600" b="1">
                  <a:latin typeface="Arial" charset="0"/>
                  <a:ea typeface="Arial Unicode MS" pitchFamily="34" charset="-128"/>
                  <a:cs typeface="Arial Unicode MS" pitchFamily="34" charset="-128"/>
                </a:rPr>
                <a:t>Provisioning</a:t>
              </a:r>
            </a:p>
          </p:txBody>
        </p:sp>
      </p:grpSp>
      <p:sp>
        <p:nvSpPr>
          <p:cNvPr id="57416" name="Text Box 72"/>
          <p:cNvSpPr txBox="1">
            <a:spLocks noChangeArrowheads="1"/>
          </p:cNvSpPr>
          <p:nvPr/>
        </p:nvSpPr>
        <p:spPr bwMode="auto">
          <a:xfrm>
            <a:off x="746125" y="862013"/>
            <a:ext cx="1766888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/>
              <a:t>Gruppierung Ebene 2</a:t>
            </a:r>
          </a:p>
        </p:txBody>
      </p:sp>
    </p:spTree>
  </p:cSld>
  <p:clrMapOvr>
    <a:masterClrMapping/>
  </p:clrMapOvr>
  <p:transition spd="med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Community Management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657600" y="838200"/>
            <a:ext cx="5181600" cy="5562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de-DE" altLang="en-US" sz="1800" i="1"/>
              <a:t>	Authentisierung, von Personen gemäß ihren digitalen Personenidentitäten und Bereitstellen / Publizieren Autorisierung.</a:t>
            </a:r>
          </a:p>
          <a:p>
            <a:r>
              <a:rPr lang="de-DE" altLang="en-US" sz="1800" b="1"/>
              <a:t>Authentication</a:t>
            </a:r>
            <a:endParaRPr lang="de-DE" altLang="en-US" sz="1800"/>
          </a:p>
          <a:p>
            <a:pPr lvl="1"/>
            <a:r>
              <a:rPr lang="de-DE" altLang="en-US" sz="1400"/>
              <a:t>Authentisierung, ist der Prozess der Verifikation der Identität anhand von Zertifikaten im allgemeinen Sinne.</a:t>
            </a:r>
          </a:p>
          <a:p>
            <a:r>
              <a:rPr lang="de-DE" altLang="en-US" sz="1800" b="1"/>
              <a:t>Authorisation</a:t>
            </a:r>
            <a:endParaRPr lang="de-DE" altLang="en-US" sz="1800"/>
          </a:p>
          <a:p>
            <a:pPr lvl="1"/>
            <a:r>
              <a:rPr lang="de-DE" altLang="en-US" sz="1400"/>
              <a:t>Autorisierung ist der Prozess, Personen gemäß ihrer digitalen Personenidentität (</a:t>
            </a:r>
            <a:r>
              <a:rPr lang="de-DE" altLang="en-US" sz="1400" i="1"/>
              <a:t>Existence</a:t>
            </a:r>
            <a:r>
              <a:rPr lang="de-DE" altLang="en-US" sz="1400"/>
              <a:t>) und der über ihre Rolle im Unternehmen definierten Zugriffsrechte (</a:t>
            </a:r>
            <a:r>
              <a:rPr lang="de-DE" altLang="en-US" sz="1400" i="1"/>
              <a:t>Context</a:t>
            </a:r>
            <a:r>
              <a:rPr lang="de-DE" altLang="en-US" sz="1400"/>
              <a:t>) den Zugriff auf Ressourcen zu gestatten oder zu verweigern.</a:t>
            </a:r>
          </a:p>
          <a:p>
            <a:r>
              <a:rPr lang="de-DE" altLang="en-US" sz="1800" b="1"/>
              <a:t>Rendezvous</a:t>
            </a:r>
            <a:endParaRPr lang="de-DE" altLang="en-US" sz="1800"/>
          </a:p>
          <a:p>
            <a:pPr lvl="1"/>
            <a:r>
              <a:rPr lang="de-DE" altLang="en-US" sz="1400"/>
              <a:t>Zusammenstellen und </a:t>
            </a:r>
            <a:r>
              <a:rPr lang="de-DE" altLang="en-US" sz="1400" b="1"/>
              <a:t>Publizieren</a:t>
            </a:r>
            <a:r>
              <a:rPr lang="de-DE" altLang="en-US" sz="1400"/>
              <a:t> von Adressbüchern, Verzeichnissen, Kalenderfunktionen für Terminvereinbarungen, Online-Meetings und gemeinsamer Ressourcennutzung.</a:t>
            </a:r>
          </a:p>
        </p:txBody>
      </p:sp>
      <p:grpSp>
        <p:nvGrpSpPr>
          <p:cNvPr id="59396" name="Group 4"/>
          <p:cNvGrpSpPr>
            <a:grpSpLocks/>
          </p:cNvGrpSpPr>
          <p:nvPr/>
        </p:nvGrpSpPr>
        <p:grpSpPr bwMode="auto">
          <a:xfrm>
            <a:off x="1263650" y="2959100"/>
            <a:ext cx="2597150" cy="1181100"/>
            <a:chOff x="796" y="1864"/>
            <a:chExt cx="1636" cy="744"/>
          </a:xfrm>
        </p:grpSpPr>
        <p:grpSp>
          <p:nvGrpSpPr>
            <p:cNvPr id="59397" name="Group 5"/>
            <p:cNvGrpSpPr>
              <a:grpSpLocks/>
            </p:cNvGrpSpPr>
            <p:nvPr/>
          </p:nvGrpSpPr>
          <p:grpSpPr bwMode="auto">
            <a:xfrm>
              <a:off x="796" y="2093"/>
              <a:ext cx="1636" cy="515"/>
              <a:chOff x="796" y="2093"/>
              <a:chExt cx="1636" cy="515"/>
            </a:xfrm>
          </p:grpSpPr>
          <p:grpSp>
            <p:nvGrpSpPr>
              <p:cNvPr id="59398" name="Group 6"/>
              <p:cNvGrpSpPr>
                <a:grpSpLocks/>
              </p:cNvGrpSpPr>
              <p:nvPr/>
            </p:nvGrpSpPr>
            <p:grpSpPr bwMode="auto">
              <a:xfrm>
                <a:off x="796" y="2093"/>
                <a:ext cx="1636" cy="515"/>
                <a:chOff x="796" y="2093"/>
                <a:chExt cx="1636" cy="515"/>
              </a:xfrm>
            </p:grpSpPr>
            <p:sp>
              <p:nvSpPr>
                <p:cNvPr id="59399" name="Freeform 7"/>
                <p:cNvSpPr>
                  <a:spLocks/>
                </p:cNvSpPr>
                <p:nvPr/>
              </p:nvSpPr>
              <p:spPr bwMode="auto">
                <a:xfrm>
                  <a:off x="813" y="2110"/>
                  <a:ext cx="1619" cy="498"/>
                </a:xfrm>
                <a:custGeom>
                  <a:avLst/>
                  <a:gdLst>
                    <a:gd name="T0" fmla="*/ 1218 w 1619"/>
                    <a:gd name="T1" fmla="*/ 0 h 498"/>
                    <a:gd name="T2" fmla="*/ 0 w 1619"/>
                    <a:gd name="T3" fmla="*/ 0 h 498"/>
                    <a:gd name="T4" fmla="*/ 0 w 1619"/>
                    <a:gd name="T5" fmla="*/ 498 h 498"/>
                    <a:gd name="T6" fmla="*/ 1218 w 1619"/>
                    <a:gd name="T7" fmla="*/ 498 h 498"/>
                    <a:gd name="T8" fmla="*/ 1619 w 1619"/>
                    <a:gd name="T9" fmla="*/ 246 h 498"/>
                    <a:gd name="T10" fmla="*/ 1218 w 1619"/>
                    <a:gd name="T11" fmla="*/ 0 h 4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19" h="498">
                      <a:moveTo>
                        <a:pt x="1218" y="0"/>
                      </a:moveTo>
                      <a:lnTo>
                        <a:pt x="0" y="0"/>
                      </a:lnTo>
                      <a:lnTo>
                        <a:pt x="0" y="498"/>
                      </a:lnTo>
                      <a:lnTo>
                        <a:pt x="1218" y="498"/>
                      </a:lnTo>
                      <a:lnTo>
                        <a:pt x="1619" y="246"/>
                      </a:lnTo>
                      <a:lnTo>
                        <a:pt x="1218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9400" name="Freeform 8"/>
                <p:cNvSpPr>
                  <a:spLocks/>
                </p:cNvSpPr>
                <p:nvPr/>
              </p:nvSpPr>
              <p:spPr bwMode="auto">
                <a:xfrm>
                  <a:off x="796" y="2093"/>
                  <a:ext cx="1625" cy="498"/>
                </a:xfrm>
                <a:custGeom>
                  <a:avLst/>
                  <a:gdLst>
                    <a:gd name="T0" fmla="*/ 1218 w 1625"/>
                    <a:gd name="T1" fmla="*/ 0 h 498"/>
                    <a:gd name="T2" fmla="*/ 0 w 1625"/>
                    <a:gd name="T3" fmla="*/ 0 h 498"/>
                    <a:gd name="T4" fmla="*/ 0 w 1625"/>
                    <a:gd name="T5" fmla="*/ 498 h 498"/>
                    <a:gd name="T6" fmla="*/ 1218 w 1625"/>
                    <a:gd name="T7" fmla="*/ 498 h 498"/>
                    <a:gd name="T8" fmla="*/ 1625 w 1625"/>
                    <a:gd name="T9" fmla="*/ 252 h 498"/>
                    <a:gd name="T10" fmla="*/ 1218 w 1625"/>
                    <a:gd name="T11" fmla="*/ 0 h 4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25" h="498">
                      <a:moveTo>
                        <a:pt x="1218" y="0"/>
                      </a:moveTo>
                      <a:lnTo>
                        <a:pt x="0" y="0"/>
                      </a:lnTo>
                      <a:lnTo>
                        <a:pt x="0" y="498"/>
                      </a:lnTo>
                      <a:lnTo>
                        <a:pt x="1218" y="498"/>
                      </a:lnTo>
                      <a:lnTo>
                        <a:pt x="1625" y="252"/>
                      </a:lnTo>
                      <a:lnTo>
                        <a:pt x="1218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 cap="rnd">
                  <a:solidFill>
                    <a:srgbClr val="3366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59401" name="Rectangle 9"/>
              <p:cNvSpPr>
                <a:spLocks noChangeArrowheads="1"/>
              </p:cNvSpPr>
              <p:nvPr/>
            </p:nvSpPr>
            <p:spPr bwMode="auto">
              <a:xfrm>
                <a:off x="1185" y="2150"/>
                <a:ext cx="60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de-DE" altLang="en-US" sz="1200" b="1">
                    <a:solidFill>
                      <a:srgbClr val="C0C0C0"/>
                    </a:solidFill>
                  </a:rPr>
                  <a:t>Authentication</a:t>
                </a:r>
                <a:endParaRPr lang="de-DE" altLang="en-US" sz="1800"/>
              </a:p>
            </p:txBody>
          </p:sp>
          <p:grpSp>
            <p:nvGrpSpPr>
              <p:cNvPr id="59402" name="Group 10"/>
              <p:cNvGrpSpPr>
                <a:grpSpLocks/>
              </p:cNvGrpSpPr>
              <p:nvPr/>
            </p:nvGrpSpPr>
            <p:grpSpPr bwMode="auto">
              <a:xfrm>
                <a:off x="881" y="2150"/>
                <a:ext cx="1219" cy="109"/>
                <a:chOff x="881" y="2150"/>
                <a:chExt cx="1219" cy="109"/>
              </a:xfrm>
            </p:grpSpPr>
            <p:sp>
              <p:nvSpPr>
                <p:cNvPr id="59403" name="Freeform 11"/>
                <p:cNvSpPr>
                  <a:spLocks/>
                </p:cNvSpPr>
                <p:nvPr/>
              </p:nvSpPr>
              <p:spPr bwMode="auto">
                <a:xfrm>
                  <a:off x="899" y="2167"/>
                  <a:ext cx="1201" cy="92"/>
                </a:xfrm>
                <a:custGeom>
                  <a:avLst/>
                  <a:gdLst>
                    <a:gd name="T0" fmla="*/ 1104 w 1201"/>
                    <a:gd name="T1" fmla="*/ 0 h 92"/>
                    <a:gd name="T2" fmla="*/ 0 w 1201"/>
                    <a:gd name="T3" fmla="*/ 0 h 92"/>
                    <a:gd name="T4" fmla="*/ 0 w 1201"/>
                    <a:gd name="T5" fmla="*/ 92 h 92"/>
                    <a:gd name="T6" fmla="*/ 1104 w 1201"/>
                    <a:gd name="T7" fmla="*/ 92 h 92"/>
                    <a:gd name="T8" fmla="*/ 1201 w 1201"/>
                    <a:gd name="T9" fmla="*/ 46 h 92"/>
                    <a:gd name="T10" fmla="*/ 1104 w 1201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01" h="92">
                      <a:moveTo>
                        <a:pt x="1104" y="0"/>
                      </a:moveTo>
                      <a:lnTo>
                        <a:pt x="0" y="0"/>
                      </a:lnTo>
                      <a:lnTo>
                        <a:pt x="0" y="92"/>
                      </a:lnTo>
                      <a:lnTo>
                        <a:pt x="1104" y="92"/>
                      </a:lnTo>
                      <a:lnTo>
                        <a:pt x="1201" y="46"/>
                      </a:lnTo>
                      <a:lnTo>
                        <a:pt x="1104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9404" name="Freeform 12"/>
                <p:cNvSpPr>
                  <a:spLocks/>
                </p:cNvSpPr>
                <p:nvPr/>
              </p:nvSpPr>
              <p:spPr bwMode="auto">
                <a:xfrm>
                  <a:off x="881" y="2150"/>
                  <a:ext cx="1202" cy="97"/>
                </a:xfrm>
                <a:custGeom>
                  <a:avLst/>
                  <a:gdLst>
                    <a:gd name="T0" fmla="*/ 1105 w 1202"/>
                    <a:gd name="T1" fmla="*/ 0 h 97"/>
                    <a:gd name="T2" fmla="*/ 0 w 1202"/>
                    <a:gd name="T3" fmla="*/ 0 h 97"/>
                    <a:gd name="T4" fmla="*/ 0 w 1202"/>
                    <a:gd name="T5" fmla="*/ 97 h 97"/>
                    <a:gd name="T6" fmla="*/ 1105 w 1202"/>
                    <a:gd name="T7" fmla="*/ 97 h 97"/>
                    <a:gd name="T8" fmla="*/ 1202 w 1202"/>
                    <a:gd name="T9" fmla="*/ 46 h 97"/>
                    <a:gd name="T10" fmla="*/ 1105 w 1202"/>
                    <a:gd name="T11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02" h="97">
                      <a:moveTo>
                        <a:pt x="1105" y="0"/>
                      </a:moveTo>
                      <a:lnTo>
                        <a:pt x="0" y="0"/>
                      </a:lnTo>
                      <a:lnTo>
                        <a:pt x="0" y="97"/>
                      </a:lnTo>
                      <a:lnTo>
                        <a:pt x="1105" y="97"/>
                      </a:lnTo>
                      <a:lnTo>
                        <a:pt x="1202" y="46"/>
                      </a:lnTo>
                      <a:lnTo>
                        <a:pt x="1105" y="0"/>
                      </a:lnTo>
                      <a:close/>
                    </a:path>
                  </a:pathLst>
                </a:custGeom>
                <a:solidFill>
                  <a:srgbClr val="3366FF"/>
                </a:solidFill>
                <a:ln w="9525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59405" name="Rectangle 13"/>
              <p:cNvSpPr>
                <a:spLocks noChangeArrowheads="1"/>
              </p:cNvSpPr>
              <p:nvPr/>
            </p:nvSpPr>
            <p:spPr bwMode="auto">
              <a:xfrm>
                <a:off x="1167" y="2133"/>
                <a:ext cx="60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de-DE" altLang="en-US" sz="1200" b="1">
                    <a:solidFill>
                      <a:srgbClr val="FFFFFF"/>
                    </a:solidFill>
                  </a:rPr>
                  <a:t>Authentication</a:t>
                </a:r>
                <a:endParaRPr lang="de-DE" altLang="en-US" sz="1800"/>
              </a:p>
            </p:txBody>
          </p:sp>
          <p:sp>
            <p:nvSpPr>
              <p:cNvPr id="59406" name="Rectangle 14"/>
              <p:cNvSpPr>
                <a:spLocks noChangeArrowheads="1"/>
              </p:cNvSpPr>
              <p:nvPr/>
            </p:nvSpPr>
            <p:spPr bwMode="auto">
              <a:xfrm>
                <a:off x="1219" y="2288"/>
                <a:ext cx="531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de-DE" altLang="en-US" sz="1200" b="1">
                    <a:solidFill>
                      <a:srgbClr val="C0C0C0"/>
                    </a:solidFill>
                  </a:rPr>
                  <a:t>Rendezvous</a:t>
                </a:r>
                <a:endParaRPr lang="de-DE" altLang="en-US" sz="1800"/>
              </a:p>
            </p:txBody>
          </p:sp>
          <p:grpSp>
            <p:nvGrpSpPr>
              <p:cNvPr id="59407" name="Group 15"/>
              <p:cNvGrpSpPr>
                <a:grpSpLocks/>
              </p:cNvGrpSpPr>
              <p:nvPr/>
            </p:nvGrpSpPr>
            <p:grpSpPr bwMode="auto">
              <a:xfrm>
                <a:off x="881" y="2287"/>
                <a:ext cx="1219" cy="115"/>
                <a:chOff x="881" y="2287"/>
                <a:chExt cx="1219" cy="115"/>
              </a:xfrm>
            </p:grpSpPr>
            <p:sp>
              <p:nvSpPr>
                <p:cNvPr id="59408" name="Freeform 16"/>
                <p:cNvSpPr>
                  <a:spLocks/>
                </p:cNvSpPr>
                <p:nvPr/>
              </p:nvSpPr>
              <p:spPr bwMode="auto">
                <a:xfrm>
                  <a:off x="899" y="2305"/>
                  <a:ext cx="1201" cy="97"/>
                </a:xfrm>
                <a:custGeom>
                  <a:avLst/>
                  <a:gdLst>
                    <a:gd name="T0" fmla="*/ 1104 w 1201"/>
                    <a:gd name="T1" fmla="*/ 0 h 97"/>
                    <a:gd name="T2" fmla="*/ 0 w 1201"/>
                    <a:gd name="T3" fmla="*/ 0 h 97"/>
                    <a:gd name="T4" fmla="*/ 0 w 1201"/>
                    <a:gd name="T5" fmla="*/ 97 h 97"/>
                    <a:gd name="T6" fmla="*/ 1104 w 1201"/>
                    <a:gd name="T7" fmla="*/ 97 h 97"/>
                    <a:gd name="T8" fmla="*/ 1201 w 1201"/>
                    <a:gd name="T9" fmla="*/ 45 h 97"/>
                    <a:gd name="T10" fmla="*/ 1104 w 1201"/>
                    <a:gd name="T11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01" h="97">
                      <a:moveTo>
                        <a:pt x="1104" y="0"/>
                      </a:moveTo>
                      <a:lnTo>
                        <a:pt x="0" y="0"/>
                      </a:lnTo>
                      <a:lnTo>
                        <a:pt x="0" y="97"/>
                      </a:lnTo>
                      <a:lnTo>
                        <a:pt x="1104" y="97"/>
                      </a:lnTo>
                      <a:lnTo>
                        <a:pt x="1201" y="45"/>
                      </a:lnTo>
                      <a:lnTo>
                        <a:pt x="1104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9409" name="Freeform 17"/>
                <p:cNvSpPr>
                  <a:spLocks/>
                </p:cNvSpPr>
                <p:nvPr/>
              </p:nvSpPr>
              <p:spPr bwMode="auto">
                <a:xfrm>
                  <a:off x="881" y="2287"/>
                  <a:ext cx="1202" cy="98"/>
                </a:xfrm>
                <a:custGeom>
                  <a:avLst/>
                  <a:gdLst>
                    <a:gd name="T0" fmla="*/ 1105 w 1202"/>
                    <a:gd name="T1" fmla="*/ 0 h 98"/>
                    <a:gd name="T2" fmla="*/ 0 w 1202"/>
                    <a:gd name="T3" fmla="*/ 0 h 98"/>
                    <a:gd name="T4" fmla="*/ 0 w 1202"/>
                    <a:gd name="T5" fmla="*/ 98 h 98"/>
                    <a:gd name="T6" fmla="*/ 1105 w 1202"/>
                    <a:gd name="T7" fmla="*/ 98 h 98"/>
                    <a:gd name="T8" fmla="*/ 1202 w 1202"/>
                    <a:gd name="T9" fmla="*/ 52 h 98"/>
                    <a:gd name="T10" fmla="*/ 1105 w 1202"/>
                    <a:gd name="T11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02" h="98">
                      <a:moveTo>
                        <a:pt x="1105" y="0"/>
                      </a:moveTo>
                      <a:lnTo>
                        <a:pt x="0" y="0"/>
                      </a:lnTo>
                      <a:lnTo>
                        <a:pt x="0" y="98"/>
                      </a:lnTo>
                      <a:lnTo>
                        <a:pt x="1105" y="98"/>
                      </a:lnTo>
                      <a:lnTo>
                        <a:pt x="1202" y="52"/>
                      </a:lnTo>
                      <a:lnTo>
                        <a:pt x="1105" y="0"/>
                      </a:lnTo>
                      <a:close/>
                    </a:path>
                  </a:pathLst>
                </a:custGeom>
                <a:solidFill>
                  <a:srgbClr val="3366FF"/>
                </a:solidFill>
                <a:ln w="9525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59410" name="Rectangle 18"/>
              <p:cNvSpPr>
                <a:spLocks noChangeArrowheads="1"/>
              </p:cNvSpPr>
              <p:nvPr/>
            </p:nvSpPr>
            <p:spPr bwMode="auto">
              <a:xfrm>
                <a:off x="1202" y="2271"/>
                <a:ext cx="531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de-DE" altLang="en-US" sz="1200" b="1">
                    <a:solidFill>
                      <a:srgbClr val="FFFFFF"/>
                    </a:solidFill>
                  </a:rPr>
                  <a:t>Rendezvous</a:t>
                </a:r>
                <a:endParaRPr lang="de-DE" altLang="en-US" sz="1800"/>
              </a:p>
            </p:txBody>
          </p:sp>
          <p:sp>
            <p:nvSpPr>
              <p:cNvPr id="59411" name="Rectangle 19"/>
              <p:cNvSpPr>
                <a:spLocks noChangeArrowheads="1"/>
              </p:cNvSpPr>
              <p:nvPr/>
            </p:nvSpPr>
            <p:spPr bwMode="auto">
              <a:xfrm>
                <a:off x="1208" y="2431"/>
                <a:ext cx="558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de-DE" altLang="en-US" sz="1200" b="1">
                    <a:solidFill>
                      <a:srgbClr val="C0C0C0"/>
                    </a:solidFill>
                  </a:rPr>
                  <a:t>Authorization</a:t>
                </a:r>
                <a:endParaRPr lang="de-DE" altLang="en-US" sz="1800"/>
              </a:p>
            </p:txBody>
          </p:sp>
          <p:grpSp>
            <p:nvGrpSpPr>
              <p:cNvPr id="59412" name="Group 20"/>
              <p:cNvGrpSpPr>
                <a:grpSpLocks/>
              </p:cNvGrpSpPr>
              <p:nvPr/>
            </p:nvGrpSpPr>
            <p:grpSpPr bwMode="auto">
              <a:xfrm>
                <a:off x="881" y="2430"/>
                <a:ext cx="1219" cy="109"/>
                <a:chOff x="881" y="2430"/>
                <a:chExt cx="1219" cy="109"/>
              </a:xfrm>
            </p:grpSpPr>
            <p:sp>
              <p:nvSpPr>
                <p:cNvPr id="59413" name="Freeform 21"/>
                <p:cNvSpPr>
                  <a:spLocks/>
                </p:cNvSpPr>
                <p:nvPr/>
              </p:nvSpPr>
              <p:spPr bwMode="auto">
                <a:xfrm>
                  <a:off x="899" y="2442"/>
                  <a:ext cx="1201" cy="97"/>
                </a:xfrm>
                <a:custGeom>
                  <a:avLst/>
                  <a:gdLst>
                    <a:gd name="T0" fmla="*/ 1104 w 1201"/>
                    <a:gd name="T1" fmla="*/ 0 h 97"/>
                    <a:gd name="T2" fmla="*/ 0 w 1201"/>
                    <a:gd name="T3" fmla="*/ 0 h 97"/>
                    <a:gd name="T4" fmla="*/ 0 w 1201"/>
                    <a:gd name="T5" fmla="*/ 97 h 97"/>
                    <a:gd name="T6" fmla="*/ 1104 w 1201"/>
                    <a:gd name="T7" fmla="*/ 97 h 97"/>
                    <a:gd name="T8" fmla="*/ 1201 w 1201"/>
                    <a:gd name="T9" fmla="*/ 51 h 97"/>
                    <a:gd name="T10" fmla="*/ 1104 w 1201"/>
                    <a:gd name="T11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01" h="97">
                      <a:moveTo>
                        <a:pt x="1104" y="0"/>
                      </a:moveTo>
                      <a:lnTo>
                        <a:pt x="0" y="0"/>
                      </a:lnTo>
                      <a:lnTo>
                        <a:pt x="0" y="97"/>
                      </a:lnTo>
                      <a:lnTo>
                        <a:pt x="1104" y="97"/>
                      </a:lnTo>
                      <a:lnTo>
                        <a:pt x="1201" y="51"/>
                      </a:lnTo>
                      <a:lnTo>
                        <a:pt x="1104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9414" name="Freeform 22"/>
                <p:cNvSpPr>
                  <a:spLocks/>
                </p:cNvSpPr>
                <p:nvPr/>
              </p:nvSpPr>
              <p:spPr bwMode="auto">
                <a:xfrm>
                  <a:off x="881" y="2430"/>
                  <a:ext cx="1202" cy="92"/>
                </a:xfrm>
                <a:custGeom>
                  <a:avLst/>
                  <a:gdLst>
                    <a:gd name="T0" fmla="*/ 1105 w 1202"/>
                    <a:gd name="T1" fmla="*/ 0 h 92"/>
                    <a:gd name="T2" fmla="*/ 0 w 1202"/>
                    <a:gd name="T3" fmla="*/ 0 h 92"/>
                    <a:gd name="T4" fmla="*/ 0 w 1202"/>
                    <a:gd name="T5" fmla="*/ 92 h 92"/>
                    <a:gd name="T6" fmla="*/ 1105 w 1202"/>
                    <a:gd name="T7" fmla="*/ 92 h 92"/>
                    <a:gd name="T8" fmla="*/ 1202 w 1202"/>
                    <a:gd name="T9" fmla="*/ 46 h 92"/>
                    <a:gd name="T10" fmla="*/ 1105 w 1202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02" h="92">
                      <a:moveTo>
                        <a:pt x="1105" y="0"/>
                      </a:moveTo>
                      <a:lnTo>
                        <a:pt x="0" y="0"/>
                      </a:lnTo>
                      <a:lnTo>
                        <a:pt x="0" y="92"/>
                      </a:lnTo>
                      <a:lnTo>
                        <a:pt x="1105" y="92"/>
                      </a:lnTo>
                      <a:lnTo>
                        <a:pt x="1202" y="46"/>
                      </a:lnTo>
                      <a:lnTo>
                        <a:pt x="1105" y="0"/>
                      </a:lnTo>
                      <a:close/>
                    </a:path>
                  </a:pathLst>
                </a:custGeom>
                <a:solidFill>
                  <a:srgbClr val="3366FF"/>
                </a:solidFill>
                <a:ln w="9525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59415" name="Rectangle 23"/>
              <p:cNvSpPr>
                <a:spLocks noChangeArrowheads="1"/>
              </p:cNvSpPr>
              <p:nvPr/>
            </p:nvSpPr>
            <p:spPr bwMode="auto">
              <a:xfrm>
                <a:off x="1190" y="2414"/>
                <a:ext cx="558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de-DE" altLang="en-US" sz="1200" b="1">
                    <a:solidFill>
                      <a:srgbClr val="FFFFFF"/>
                    </a:solidFill>
                  </a:rPr>
                  <a:t>Authorization</a:t>
                </a:r>
                <a:endParaRPr lang="de-DE" altLang="en-US" sz="1800"/>
              </a:p>
            </p:txBody>
          </p:sp>
        </p:grpSp>
        <p:sp>
          <p:nvSpPr>
            <p:cNvPr id="59416" name="Rectangle 24"/>
            <p:cNvSpPr>
              <a:spLocks noChangeArrowheads="1"/>
            </p:cNvSpPr>
            <p:nvPr/>
          </p:nvSpPr>
          <p:spPr bwMode="auto">
            <a:xfrm>
              <a:off x="801" y="1864"/>
              <a:ext cx="129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417" name="Rectangle 25"/>
            <p:cNvSpPr>
              <a:spLocks noChangeArrowheads="1"/>
            </p:cNvSpPr>
            <p:nvPr/>
          </p:nvSpPr>
          <p:spPr bwMode="auto">
            <a:xfrm>
              <a:off x="859" y="1876"/>
              <a:ext cx="56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de-DE" altLang="en-US" sz="1400" b="1">
                  <a:solidFill>
                    <a:srgbClr val="000000"/>
                  </a:solidFill>
                </a:rPr>
                <a:t>Community</a:t>
              </a:r>
              <a:endParaRPr lang="de-DE" altLang="en-US" sz="1800"/>
            </a:p>
          </p:txBody>
        </p:sp>
        <p:sp>
          <p:nvSpPr>
            <p:cNvPr id="59418" name="Rectangle 26"/>
            <p:cNvSpPr>
              <a:spLocks noChangeArrowheads="1"/>
            </p:cNvSpPr>
            <p:nvPr/>
          </p:nvSpPr>
          <p:spPr bwMode="auto">
            <a:xfrm>
              <a:off x="1431" y="1876"/>
              <a:ext cx="65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de-DE" altLang="en-US" sz="1400" b="1">
                  <a:solidFill>
                    <a:srgbClr val="000000"/>
                  </a:solidFill>
                </a:rPr>
                <a:t>Management</a:t>
              </a:r>
              <a:endParaRPr lang="de-DE" altLang="en-US" sz="1800"/>
            </a:p>
          </p:txBody>
        </p:sp>
        <p:grpSp>
          <p:nvGrpSpPr>
            <p:cNvPr id="59419" name="Group 27"/>
            <p:cNvGrpSpPr>
              <a:grpSpLocks/>
            </p:cNvGrpSpPr>
            <p:nvPr/>
          </p:nvGrpSpPr>
          <p:grpSpPr bwMode="auto">
            <a:xfrm>
              <a:off x="796" y="2093"/>
              <a:ext cx="1636" cy="515"/>
              <a:chOff x="796" y="2093"/>
              <a:chExt cx="1636" cy="515"/>
            </a:xfrm>
          </p:grpSpPr>
          <p:sp>
            <p:nvSpPr>
              <p:cNvPr id="59420" name="Freeform 28"/>
              <p:cNvSpPr>
                <a:spLocks/>
              </p:cNvSpPr>
              <p:nvPr/>
            </p:nvSpPr>
            <p:spPr bwMode="auto">
              <a:xfrm>
                <a:off x="813" y="2110"/>
                <a:ext cx="1619" cy="498"/>
              </a:xfrm>
              <a:custGeom>
                <a:avLst/>
                <a:gdLst>
                  <a:gd name="T0" fmla="*/ 1218 w 1619"/>
                  <a:gd name="T1" fmla="*/ 0 h 498"/>
                  <a:gd name="T2" fmla="*/ 0 w 1619"/>
                  <a:gd name="T3" fmla="*/ 0 h 498"/>
                  <a:gd name="T4" fmla="*/ 0 w 1619"/>
                  <a:gd name="T5" fmla="*/ 498 h 498"/>
                  <a:gd name="T6" fmla="*/ 1218 w 1619"/>
                  <a:gd name="T7" fmla="*/ 498 h 498"/>
                  <a:gd name="T8" fmla="*/ 1619 w 1619"/>
                  <a:gd name="T9" fmla="*/ 246 h 498"/>
                  <a:gd name="T10" fmla="*/ 1218 w 1619"/>
                  <a:gd name="T11" fmla="*/ 0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19" h="498">
                    <a:moveTo>
                      <a:pt x="1218" y="0"/>
                    </a:moveTo>
                    <a:lnTo>
                      <a:pt x="0" y="0"/>
                    </a:lnTo>
                    <a:lnTo>
                      <a:pt x="0" y="498"/>
                    </a:lnTo>
                    <a:lnTo>
                      <a:pt x="1218" y="498"/>
                    </a:lnTo>
                    <a:lnTo>
                      <a:pt x="1619" y="246"/>
                    </a:lnTo>
                    <a:lnTo>
                      <a:pt x="1218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421" name="Freeform 29"/>
              <p:cNvSpPr>
                <a:spLocks/>
              </p:cNvSpPr>
              <p:nvPr/>
            </p:nvSpPr>
            <p:spPr bwMode="auto">
              <a:xfrm>
                <a:off x="796" y="2093"/>
                <a:ext cx="1625" cy="498"/>
              </a:xfrm>
              <a:custGeom>
                <a:avLst/>
                <a:gdLst>
                  <a:gd name="T0" fmla="*/ 1218 w 1625"/>
                  <a:gd name="T1" fmla="*/ 0 h 498"/>
                  <a:gd name="T2" fmla="*/ 0 w 1625"/>
                  <a:gd name="T3" fmla="*/ 0 h 498"/>
                  <a:gd name="T4" fmla="*/ 0 w 1625"/>
                  <a:gd name="T5" fmla="*/ 498 h 498"/>
                  <a:gd name="T6" fmla="*/ 1218 w 1625"/>
                  <a:gd name="T7" fmla="*/ 498 h 498"/>
                  <a:gd name="T8" fmla="*/ 1625 w 1625"/>
                  <a:gd name="T9" fmla="*/ 252 h 498"/>
                  <a:gd name="T10" fmla="*/ 1218 w 1625"/>
                  <a:gd name="T11" fmla="*/ 0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25" h="498">
                    <a:moveTo>
                      <a:pt x="1218" y="0"/>
                    </a:moveTo>
                    <a:lnTo>
                      <a:pt x="0" y="0"/>
                    </a:lnTo>
                    <a:lnTo>
                      <a:pt x="0" y="498"/>
                    </a:lnTo>
                    <a:lnTo>
                      <a:pt x="1218" y="498"/>
                    </a:lnTo>
                    <a:lnTo>
                      <a:pt x="1625" y="252"/>
                    </a:lnTo>
                    <a:lnTo>
                      <a:pt x="1218" y="0"/>
                    </a:lnTo>
                    <a:close/>
                  </a:path>
                </a:pathLst>
              </a:custGeom>
              <a:solidFill>
                <a:srgbClr val="FFCC99"/>
              </a:solidFill>
              <a:ln w="9525" cap="rnd">
                <a:solidFill>
                  <a:srgbClr val="3366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9422" name="Rectangle 30"/>
            <p:cNvSpPr>
              <a:spLocks noChangeArrowheads="1"/>
            </p:cNvSpPr>
            <p:nvPr/>
          </p:nvSpPr>
          <p:spPr bwMode="auto">
            <a:xfrm>
              <a:off x="1185" y="2150"/>
              <a:ext cx="6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de-DE" altLang="en-US" sz="1200" b="1">
                  <a:solidFill>
                    <a:srgbClr val="C0C0C0"/>
                  </a:solidFill>
                </a:rPr>
                <a:t>Authentication</a:t>
              </a:r>
              <a:endParaRPr lang="de-DE" altLang="en-US" sz="1800"/>
            </a:p>
          </p:txBody>
        </p:sp>
        <p:grpSp>
          <p:nvGrpSpPr>
            <p:cNvPr id="59423" name="Group 31"/>
            <p:cNvGrpSpPr>
              <a:grpSpLocks/>
            </p:cNvGrpSpPr>
            <p:nvPr/>
          </p:nvGrpSpPr>
          <p:grpSpPr bwMode="auto">
            <a:xfrm>
              <a:off x="881" y="2150"/>
              <a:ext cx="1219" cy="109"/>
              <a:chOff x="881" y="2150"/>
              <a:chExt cx="1219" cy="109"/>
            </a:xfrm>
          </p:grpSpPr>
          <p:sp>
            <p:nvSpPr>
              <p:cNvPr id="59424" name="Freeform 32"/>
              <p:cNvSpPr>
                <a:spLocks/>
              </p:cNvSpPr>
              <p:nvPr/>
            </p:nvSpPr>
            <p:spPr bwMode="auto">
              <a:xfrm>
                <a:off x="899" y="2167"/>
                <a:ext cx="1201" cy="92"/>
              </a:xfrm>
              <a:custGeom>
                <a:avLst/>
                <a:gdLst>
                  <a:gd name="T0" fmla="*/ 1104 w 1201"/>
                  <a:gd name="T1" fmla="*/ 0 h 92"/>
                  <a:gd name="T2" fmla="*/ 0 w 1201"/>
                  <a:gd name="T3" fmla="*/ 0 h 92"/>
                  <a:gd name="T4" fmla="*/ 0 w 1201"/>
                  <a:gd name="T5" fmla="*/ 92 h 92"/>
                  <a:gd name="T6" fmla="*/ 1104 w 1201"/>
                  <a:gd name="T7" fmla="*/ 92 h 92"/>
                  <a:gd name="T8" fmla="*/ 1201 w 1201"/>
                  <a:gd name="T9" fmla="*/ 46 h 92"/>
                  <a:gd name="T10" fmla="*/ 1104 w 1201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1" h="92">
                    <a:moveTo>
                      <a:pt x="1104" y="0"/>
                    </a:moveTo>
                    <a:lnTo>
                      <a:pt x="0" y="0"/>
                    </a:lnTo>
                    <a:lnTo>
                      <a:pt x="0" y="92"/>
                    </a:lnTo>
                    <a:lnTo>
                      <a:pt x="1104" y="92"/>
                    </a:lnTo>
                    <a:lnTo>
                      <a:pt x="1201" y="46"/>
                    </a:lnTo>
                    <a:lnTo>
                      <a:pt x="1104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425" name="Freeform 33"/>
              <p:cNvSpPr>
                <a:spLocks/>
              </p:cNvSpPr>
              <p:nvPr/>
            </p:nvSpPr>
            <p:spPr bwMode="auto">
              <a:xfrm>
                <a:off x="881" y="2150"/>
                <a:ext cx="1202" cy="97"/>
              </a:xfrm>
              <a:custGeom>
                <a:avLst/>
                <a:gdLst>
                  <a:gd name="T0" fmla="*/ 1105 w 1202"/>
                  <a:gd name="T1" fmla="*/ 0 h 97"/>
                  <a:gd name="T2" fmla="*/ 0 w 1202"/>
                  <a:gd name="T3" fmla="*/ 0 h 97"/>
                  <a:gd name="T4" fmla="*/ 0 w 1202"/>
                  <a:gd name="T5" fmla="*/ 97 h 97"/>
                  <a:gd name="T6" fmla="*/ 1105 w 1202"/>
                  <a:gd name="T7" fmla="*/ 97 h 97"/>
                  <a:gd name="T8" fmla="*/ 1202 w 1202"/>
                  <a:gd name="T9" fmla="*/ 46 h 97"/>
                  <a:gd name="T10" fmla="*/ 1105 w 1202"/>
                  <a:gd name="T11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2" h="97">
                    <a:moveTo>
                      <a:pt x="1105" y="0"/>
                    </a:moveTo>
                    <a:lnTo>
                      <a:pt x="0" y="0"/>
                    </a:lnTo>
                    <a:lnTo>
                      <a:pt x="0" y="97"/>
                    </a:lnTo>
                    <a:lnTo>
                      <a:pt x="1105" y="97"/>
                    </a:lnTo>
                    <a:lnTo>
                      <a:pt x="1202" y="46"/>
                    </a:lnTo>
                    <a:lnTo>
                      <a:pt x="1105" y="0"/>
                    </a:lnTo>
                    <a:close/>
                  </a:path>
                </a:pathLst>
              </a:custGeom>
              <a:solidFill>
                <a:srgbClr val="3366FF"/>
              </a:solidFill>
              <a:ln w="952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9426" name="Rectangle 34"/>
            <p:cNvSpPr>
              <a:spLocks noChangeArrowheads="1"/>
            </p:cNvSpPr>
            <p:nvPr/>
          </p:nvSpPr>
          <p:spPr bwMode="auto">
            <a:xfrm>
              <a:off x="1167" y="2133"/>
              <a:ext cx="6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de-DE" altLang="en-US" sz="1200" b="1">
                  <a:solidFill>
                    <a:srgbClr val="FFFFFF"/>
                  </a:solidFill>
                </a:rPr>
                <a:t>Authentication</a:t>
              </a:r>
              <a:endParaRPr lang="de-DE" altLang="en-US" sz="1800"/>
            </a:p>
          </p:txBody>
        </p:sp>
        <p:sp>
          <p:nvSpPr>
            <p:cNvPr id="59427" name="Rectangle 35"/>
            <p:cNvSpPr>
              <a:spLocks noChangeArrowheads="1"/>
            </p:cNvSpPr>
            <p:nvPr/>
          </p:nvSpPr>
          <p:spPr bwMode="auto">
            <a:xfrm>
              <a:off x="1219" y="2288"/>
              <a:ext cx="53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de-DE" altLang="en-US" sz="1200" b="1">
                  <a:solidFill>
                    <a:srgbClr val="C0C0C0"/>
                  </a:solidFill>
                </a:rPr>
                <a:t>Rendezvous</a:t>
              </a:r>
              <a:endParaRPr lang="de-DE" altLang="en-US" sz="1800"/>
            </a:p>
          </p:txBody>
        </p:sp>
        <p:grpSp>
          <p:nvGrpSpPr>
            <p:cNvPr id="59428" name="Group 36"/>
            <p:cNvGrpSpPr>
              <a:grpSpLocks/>
            </p:cNvGrpSpPr>
            <p:nvPr/>
          </p:nvGrpSpPr>
          <p:grpSpPr bwMode="auto">
            <a:xfrm>
              <a:off x="881" y="2287"/>
              <a:ext cx="1219" cy="115"/>
              <a:chOff x="881" y="2287"/>
              <a:chExt cx="1219" cy="115"/>
            </a:xfrm>
          </p:grpSpPr>
          <p:sp>
            <p:nvSpPr>
              <p:cNvPr id="59429" name="Freeform 37"/>
              <p:cNvSpPr>
                <a:spLocks/>
              </p:cNvSpPr>
              <p:nvPr/>
            </p:nvSpPr>
            <p:spPr bwMode="auto">
              <a:xfrm>
                <a:off x="899" y="2305"/>
                <a:ext cx="1201" cy="97"/>
              </a:xfrm>
              <a:custGeom>
                <a:avLst/>
                <a:gdLst>
                  <a:gd name="T0" fmla="*/ 1104 w 1201"/>
                  <a:gd name="T1" fmla="*/ 0 h 97"/>
                  <a:gd name="T2" fmla="*/ 0 w 1201"/>
                  <a:gd name="T3" fmla="*/ 0 h 97"/>
                  <a:gd name="T4" fmla="*/ 0 w 1201"/>
                  <a:gd name="T5" fmla="*/ 97 h 97"/>
                  <a:gd name="T6" fmla="*/ 1104 w 1201"/>
                  <a:gd name="T7" fmla="*/ 97 h 97"/>
                  <a:gd name="T8" fmla="*/ 1201 w 1201"/>
                  <a:gd name="T9" fmla="*/ 45 h 97"/>
                  <a:gd name="T10" fmla="*/ 1104 w 1201"/>
                  <a:gd name="T11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1" h="97">
                    <a:moveTo>
                      <a:pt x="1104" y="0"/>
                    </a:moveTo>
                    <a:lnTo>
                      <a:pt x="0" y="0"/>
                    </a:lnTo>
                    <a:lnTo>
                      <a:pt x="0" y="97"/>
                    </a:lnTo>
                    <a:lnTo>
                      <a:pt x="1104" y="97"/>
                    </a:lnTo>
                    <a:lnTo>
                      <a:pt x="1201" y="45"/>
                    </a:lnTo>
                    <a:lnTo>
                      <a:pt x="1104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430" name="Freeform 38"/>
              <p:cNvSpPr>
                <a:spLocks/>
              </p:cNvSpPr>
              <p:nvPr/>
            </p:nvSpPr>
            <p:spPr bwMode="auto">
              <a:xfrm>
                <a:off x="881" y="2287"/>
                <a:ext cx="1202" cy="98"/>
              </a:xfrm>
              <a:custGeom>
                <a:avLst/>
                <a:gdLst>
                  <a:gd name="T0" fmla="*/ 1105 w 1202"/>
                  <a:gd name="T1" fmla="*/ 0 h 98"/>
                  <a:gd name="T2" fmla="*/ 0 w 1202"/>
                  <a:gd name="T3" fmla="*/ 0 h 98"/>
                  <a:gd name="T4" fmla="*/ 0 w 1202"/>
                  <a:gd name="T5" fmla="*/ 98 h 98"/>
                  <a:gd name="T6" fmla="*/ 1105 w 1202"/>
                  <a:gd name="T7" fmla="*/ 98 h 98"/>
                  <a:gd name="T8" fmla="*/ 1202 w 1202"/>
                  <a:gd name="T9" fmla="*/ 52 h 98"/>
                  <a:gd name="T10" fmla="*/ 1105 w 1202"/>
                  <a:gd name="T11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2" h="98">
                    <a:moveTo>
                      <a:pt x="1105" y="0"/>
                    </a:moveTo>
                    <a:lnTo>
                      <a:pt x="0" y="0"/>
                    </a:lnTo>
                    <a:lnTo>
                      <a:pt x="0" y="98"/>
                    </a:lnTo>
                    <a:lnTo>
                      <a:pt x="1105" y="98"/>
                    </a:lnTo>
                    <a:lnTo>
                      <a:pt x="1202" y="52"/>
                    </a:lnTo>
                    <a:lnTo>
                      <a:pt x="1105" y="0"/>
                    </a:lnTo>
                    <a:close/>
                  </a:path>
                </a:pathLst>
              </a:custGeom>
              <a:solidFill>
                <a:srgbClr val="3366FF"/>
              </a:solidFill>
              <a:ln w="952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9431" name="Rectangle 39"/>
            <p:cNvSpPr>
              <a:spLocks noChangeArrowheads="1"/>
            </p:cNvSpPr>
            <p:nvPr/>
          </p:nvSpPr>
          <p:spPr bwMode="auto">
            <a:xfrm>
              <a:off x="1202" y="2271"/>
              <a:ext cx="53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de-DE" altLang="en-US" sz="1200" b="1">
                  <a:solidFill>
                    <a:srgbClr val="FFFFFF"/>
                  </a:solidFill>
                </a:rPr>
                <a:t>Rendezvous</a:t>
              </a:r>
              <a:endParaRPr lang="de-DE" altLang="en-US" sz="1800"/>
            </a:p>
          </p:txBody>
        </p:sp>
        <p:sp>
          <p:nvSpPr>
            <p:cNvPr id="59432" name="Rectangle 40"/>
            <p:cNvSpPr>
              <a:spLocks noChangeArrowheads="1"/>
            </p:cNvSpPr>
            <p:nvPr/>
          </p:nvSpPr>
          <p:spPr bwMode="auto">
            <a:xfrm>
              <a:off x="1208" y="2431"/>
              <a:ext cx="55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de-DE" altLang="en-US" sz="1200" b="1">
                  <a:solidFill>
                    <a:srgbClr val="C0C0C0"/>
                  </a:solidFill>
                </a:rPr>
                <a:t>Authorization</a:t>
              </a:r>
              <a:endParaRPr lang="de-DE" altLang="en-US" sz="1800"/>
            </a:p>
          </p:txBody>
        </p:sp>
        <p:grpSp>
          <p:nvGrpSpPr>
            <p:cNvPr id="59433" name="Group 41"/>
            <p:cNvGrpSpPr>
              <a:grpSpLocks/>
            </p:cNvGrpSpPr>
            <p:nvPr/>
          </p:nvGrpSpPr>
          <p:grpSpPr bwMode="auto">
            <a:xfrm>
              <a:off x="881" y="2430"/>
              <a:ext cx="1219" cy="109"/>
              <a:chOff x="881" y="2430"/>
              <a:chExt cx="1219" cy="109"/>
            </a:xfrm>
          </p:grpSpPr>
          <p:sp>
            <p:nvSpPr>
              <p:cNvPr id="59434" name="Freeform 42"/>
              <p:cNvSpPr>
                <a:spLocks/>
              </p:cNvSpPr>
              <p:nvPr/>
            </p:nvSpPr>
            <p:spPr bwMode="auto">
              <a:xfrm>
                <a:off x="899" y="2442"/>
                <a:ext cx="1201" cy="97"/>
              </a:xfrm>
              <a:custGeom>
                <a:avLst/>
                <a:gdLst>
                  <a:gd name="T0" fmla="*/ 1104 w 1201"/>
                  <a:gd name="T1" fmla="*/ 0 h 97"/>
                  <a:gd name="T2" fmla="*/ 0 w 1201"/>
                  <a:gd name="T3" fmla="*/ 0 h 97"/>
                  <a:gd name="T4" fmla="*/ 0 w 1201"/>
                  <a:gd name="T5" fmla="*/ 97 h 97"/>
                  <a:gd name="T6" fmla="*/ 1104 w 1201"/>
                  <a:gd name="T7" fmla="*/ 97 h 97"/>
                  <a:gd name="T8" fmla="*/ 1201 w 1201"/>
                  <a:gd name="T9" fmla="*/ 51 h 97"/>
                  <a:gd name="T10" fmla="*/ 1104 w 1201"/>
                  <a:gd name="T11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1" h="97">
                    <a:moveTo>
                      <a:pt x="1104" y="0"/>
                    </a:moveTo>
                    <a:lnTo>
                      <a:pt x="0" y="0"/>
                    </a:lnTo>
                    <a:lnTo>
                      <a:pt x="0" y="97"/>
                    </a:lnTo>
                    <a:lnTo>
                      <a:pt x="1104" y="97"/>
                    </a:lnTo>
                    <a:lnTo>
                      <a:pt x="1201" y="51"/>
                    </a:lnTo>
                    <a:lnTo>
                      <a:pt x="1104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435" name="Freeform 43"/>
              <p:cNvSpPr>
                <a:spLocks/>
              </p:cNvSpPr>
              <p:nvPr/>
            </p:nvSpPr>
            <p:spPr bwMode="auto">
              <a:xfrm>
                <a:off x="881" y="2430"/>
                <a:ext cx="1202" cy="92"/>
              </a:xfrm>
              <a:custGeom>
                <a:avLst/>
                <a:gdLst>
                  <a:gd name="T0" fmla="*/ 1105 w 1202"/>
                  <a:gd name="T1" fmla="*/ 0 h 92"/>
                  <a:gd name="T2" fmla="*/ 0 w 1202"/>
                  <a:gd name="T3" fmla="*/ 0 h 92"/>
                  <a:gd name="T4" fmla="*/ 0 w 1202"/>
                  <a:gd name="T5" fmla="*/ 92 h 92"/>
                  <a:gd name="T6" fmla="*/ 1105 w 1202"/>
                  <a:gd name="T7" fmla="*/ 92 h 92"/>
                  <a:gd name="T8" fmla="*/ 1202 w 1202"/>
                  <a:gd name="T9" fmla="*/ 46 h 92"/>
                  <a:gd name="T10" fmla="*/ 1105 w 1202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2" h="92">
                    <a:moveTo>
                      <a:pt x="1105" y="0"/>
                    </a:moveTo>
                    <a:lnTo>
                      <a:pt x="0" y="0"/>
                    </a:lnTo>
                    <a:lnTo>
                      <a:pt x="0" y="92"/>
                    </a:lnTo>
                    <a:lnTo>
                      <a:pt x="1105" y="92"/>
                    </a:lnTo>
                    <a:lnTo>
                      <a:pt x="1202" y="46"/>
                    </a:lnTo>
                    <a:lnTo>
                      <a:pt x="1105" y="0"/>
                    </a:lnTo>
                    <a:close/>
                  </a:path>
                </a:pathLst>
              </a:custGeom>
              <a:solidFill>
                <a:srgbClr val="3366FF"/>
              </a:solidFill>
              <a:ln w="952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9436" name="Rectangle 44"/>
            <p:cNvSpPr>
              <a:spLocks noChangeArrowheads="1"/>
            </p:cNvSpPr>
            <p:nvPr/>
          </p:nvSpPr>
          <p:spPr bwMode="auto">
            <a:xfrm>
              <a:off x="1190" y="2414"/>
              <a:ext cx="55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de-DE" altLang="en-US" sz="1200" b="1">
                  <a:solidFill>
                    <a:srgbClr val="FFFFFF"/>
                  </a:solidFill>
                </a:rPr>
                <a:t>Authorization</a:t>
              </a:r>
              <a:endParaRPr lang="de-DE" altLang="en-US" sz="1800"/>
            </a:p>
          </p:txBody>
        </p:sp>
        <p:grpSp>
          <p:nvGrpSpPr>
            <p:cNvPr id="59437" name="Group 45"/>
            <p:cNvGrpSpPr>
              <a:grpSpLocks/>
            </p:cNvGrpSpPr>
            <p:nvPr/>
          </p:nvGrpSpPr>
          <p:grpSpPr bwMode="auto">
            <a:xfrm>
              <a:off x="796" y="2093"/>
              <a:ext cx="1636" cy="515"/>
              <a:chOff x="796" y="2093"/>
              <a:chExt cx="1636" cy="515"/>
            </a:xfrm>
          </p:grpSpPr>
          <p:sp>
            <p:nvSpPr>
              <p:cNvPr id="59438" name="Freeform 46"/>
              <p:cNvSpPr>
                <a:spLocks/>
              </p:cNvSpPr>
              <p:nvPr/>
            </p:nvSpPr>
            <p:spPr bwMode="auto">
              <a:xfrm>
                <a:off x="813" y="2110"/>
                <a:ext cx="1619" cy="498"/>
              </a:xfrm>
              <a:custGeom>
                <a:avLst/>
                <a:gdLst>
                  <a:gd name="T0" fmla="*/ 1218 w 1619"/>
                  <a:gd name="T1" fmla="*/ 0 h 498"/>
                  <a:gd name="T2" fmla="*/ 0 w 1619"/>
                  <a:gd name="T3" fmla="*/ 0 h 498"/>
                  <a:gd name="T4" fmla="*/ 0 w 1619"/>
                  <a:gd name="T5" fmla="*/ 498 h 498"/>
                  <a:gd name="T6" fmla="*/ 1218 w 1619"/>
                  <a:gd name="T7" fmla="*/ 498 h 498"/>
                  <a:gd name="T8" fmla="*/ 1619 w 1619"/>
                  <a:gd name="T9" fmla="*/ 246 h 498"/>
                  <a:gd name="T10" fmla="*/ 1218 w 1619"/>
                  <a:gd name="T11" fmla="*/ 0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19" h="498">
                    <a:moveTo>
                      <a:pt x="1218" y="0"/>
                    </a:moveTo>
                    <a:lnTo>
                      <a:pt x="0" y="0"/>
                    </a:lnTo>
                    <a:lnTo>
                      <a:pt x="0" y="498"/>
                    </a:lnTo>
                    <a:lnTo>
                      <a:pt x="1218" y="498"/>
                    </a:lnTo>
                    <a:lnTo>
                      <a:pt x="1619" y="246"/>
                    </a:lnTo>
                    <a:lnTo>
                      <a:pt x="1218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439" name="Freeform 47"/>
              <p:cNvSpPr>
                <a:spLocks/>
              </p:cNvSpPr>
              <p:nvPr/>
            </p:nvSpPr>
            <p:spPr bwMode="auto">
              <a:xfrm>
                <a:off x="796" y="2093"/>
                <a:ext cx="1625" cy="498"/>
              </a:xfrm>
              <a:custGeom>
                <a:avLst/>
                <a:gdLst>
                  <a:gd name="T0" fmla="*/ 1218 w 1625"/>
                  <a:gd name="T1" fmla="*/ 0 h 498"/>
                  <a:gd name="T2" fmla="*/ 0 w 1625"/>
                  <a:gd name="T3" fmla="*/ 0 h 498"/>
                  <a:gd name="T4" fmla="*/ 0 w 1625"/>
                  <a:gd name="T5" fmla="*/ 498 h 498"/>
                  <a:gd name="T6" fmla="*/ 1218 w 1625"/>
                  <a:gd name="T7" fmla="*/ 498 h 498"/>
                  <a:gd name="T8" fmla="*/ 1625 w 1625"/>
                  <a:gd name="T9" fmla="*/ 252 h 498"/>
                  <a:gd name="T10" fmla="*/ 1218 w 1625"/>
                  <a:gd name="T11" fmla="*/ 0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25" h="498">
                    <a:moveTo>
                      <a:pt x="1218" y="0"/>
                    </a:moveTo>
                    <a:lnTo>
                      <a:pt x="0" y="0"/>
                    </a:lnTo>
                    <a:lnTo>
                      <a:pt x="0" y="498"/>
                    </a:lnTo>
                    <a:lnTo>
                      <a:pt x="1218" y="498"/>
                    </a:lnTo>
                    <a:lnTo>
                      <a:pt x="1625" y="252"/>
                    </a:lnTo>
                    <a:lnTo>
                      <a:pt x="1218" y="0"/>
                    </a:lnTo>
                    <a:close/>
                  </a:path>
                </a:pathLst>
              </a:custGeom>
              <a:solidFill>
                <a:srgbClr val="FFCC99"/>
              </a:solidFill>
              <a:ln w="9525" cap="rnd">
                <a:solidFill>
                  <a:srgbClr val="3366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9440" name="Rectangle 48"/>
            <p:cNvSpPr>
              <a:spLocks noChangeArrowheads="1"/>
            </p:cNvSpPr>
            <p:nvPr/>
          </p:nvSpPr>
          <p:spPr bwMode="auto">
            <a:xfrm>
              <a:off x="1185" y="2150"/>
              <a:ext cx="6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de-DE" altLang="en-US" sz="1200" b="1">
                  <a:solidFill>
                    <a:srgbClr val="C0C0C0"/>
                  </a:solidFill>
                </a:rPr>
                <a:t>Authentication</a:t>
              </a:r>
              <a:endParaRPr lang="de-DE" altLang="en-US" sz="1800"/>
            </a:p>
          </p:txBody>
        </p:sp>
        <p:grpSp>
          <p:nvGrpSpPr>
            <p:cNvPr id="59441" name="Group 49"/>
            <p:cNvGrpSpPr>
              <a:grpSpLocks/>
            </p:cNvGrpSpPr>
            <p:nvPr/>
          </p:nvGrpSpPr>
          <p:grpSpPr bwMode="auto">
            <a:xfrm>
              <a:off x="881" y="2150"/>
              <a:ext cx="1219" cy="109"/>
              <a:chOff x="881" y="2150"/>
              <a:chExt cx="1219" cy="109"/>
            </a:xfrm>
          </p:grpSpPr>
          <p:sp>
            <p:nvSpPr>
              <p:cNvPr id="59442" name="Freeform 50"/>
              <p:cNvSpPr>
                <a:spLocks/>
              </p:cNvSpPr>
              <p:nvPr/>
            </p:nvSpPr>
            <p:spPr bwMode="auto">
              <a:xfrm>
                <a:off x="899" y="2167"/>
                <a:ext cx="1201" cy="92"/>
              </a:xfrm>
              <a:custGeom>
                <a:avLst/>
                <a:gdLst>
                  <a:gd name="T0" fmla="*/ 1104 w 1201"/>
                  <a:gd name="T1" fmla="*/ 0 h 92"/>
                  <a:gd name="T2" fmla="*/ 0 w 1201"/>
                  <a:gd name="T3" fmla="*/ 0 h 92"/>
                  <a:gd name="T4" fmla="*/ 0 w 1201"/>
                  <a:gd name="T5" fmla="*/ 92 h 92"/>
                  <a:gd name="T6" fmla="*/ 1104 w 1201"/>
                  <a:gd name="T7" fmla="*/ 92 h 92"/>
                  <a:gd name="T8" fmla="*/ 1201 w 1201"/>
                  <a:gd name="T9" fmla="*/ 46 h 92"/>
                  <a:gd name="T10" fmla="*/ 1104 w 1201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1" h="92">
                    <a:moveTo>
                      <a:pt x="1104" y="0"/>
                    </a:moveTo>
                    <a:lnTo>
                      <a:pt x="0" y="0"/>
                    </a:lnTo>
                    <a:lnTo>
                      <a:pt x="0" y="92"/>
                    </a:lnTo>
                    <a:lnTo>
                      <a:pt x="1104" y="92"/>
                    </a:lnTo>
                    <a:lnTo>
                      <a:pt x="1201" y="46"/>
                    </a:lnTo>
                    <a:lnTo>
                      <a:pt x="1104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443" name="Freeform 51"/>
              <p:cNvSpPr>
                <a:spLocks/>
              </p:cNvSpPr>
              <p:nvPr/>
            </p:nvSpPr>
            <p:spPr bwMode="auto">
              <a:xfrm>
                <a:off x="881" y="2150"/>
                <a:ext cx="1202" cy="97"/>
              </a:xfrm>
              <a:custGeom>
                <a:avLst/>
                <a:gdLst>
                  <a:gd name="T0" fmla="*/ 1105 w 1202"/>
                  <a:gd name="T1" fmla="*/ 0 h 97"/>
                  <a:gd name="T2" fmla="*/ 0 w 1202"/>
                  <a:gd name="T3" fmla="*/ 0 h 97"/>
                  <a:gd name="T4" fmla="*/ 0 w 1202"/>
                  <a:gd name="T5" fmla="*/ 97 h 97"/>
                  <a:gd name="T6" fmla="*/ 1105 w 1202"/>
                  <a:gd name="T7" fmla="*/ 97 h 97"/>
                  <a:gd name="T8" fmla="*/ 1202 w 1202"/>
                  <a:gd name="T9" fmla="*/ 46 h 97"/>
                  <a:gd name="T10" fmla="*/ 1105 w 1202"/>
                  <a:gd name="T11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2" h="97">
                    <a:moveTo>
                      <a:pt x="1105" y="0"/>
                    </a:moveTo>
                    <a:lnTo>
                      <a:pt x="0" y="0"/>
                    </a:lnTo>
                    <a:lnTo>
                      <a:pt x="0" y="97"/>
                    </a:lnTo>
                    <a:lnTo>
                      <a:pt x="1105" y="97"/>
                    </a:lnTo>
                    <a:lnTo>
                      <a:pt x="1202" y="46"/>
                    </a:lnTo>
                    <a:lnTo>
                      <a:pt x="1105" y="0"/>
                    </a:lnTo>
                    <a:close/>
                  </a:path>
                </a:pathLst>
              </a:custGeom>
              <a:solidFill>
                <a:srgbClr val="3366FF"/>
              </a:solidFill>
              <a:ln w="952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9444" name="Rectangle 52"/>
            <p:cNvSpPr>
              <a:spLocks noChangeArrowheads="1"/>
            </p:cNvSpPr>
            <p:nvPr/>
          </p:nvSpPr>
          <p:spPr bwMode="auto">
            <a:xfrm>
              <a:off x="1167" y="2133"/>
              <a:ext cx="6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de-DE" altLang="en-US" sz="1200" b="1">
                  <a:solidFill>
                    <a:srgbClr val="FFFFFF"/>
                  </a:solidFill>
                </a:rPr>
                <a:t>Authentication</a:t>
              </a:r>
              <a:endParaRPr lang="de-DE" altLang="en-US" sz="1800"/>
            </a:p>
          </p:txBody>
        </p:sp>
        <p:sp>
          <p:nvSpPr>
            <p:cNvPr id="59445" name="Rectangle 53"/>
            <p:cNvSpPr>
              <a:spLocks noChangeArrowheads="1"/>
            </p:cNvSpPr>
            <p:nvPr/>
          </p:nvSpPr>
          <p:spPr bwMode="auto">
            <a:xfrm>
              <a:off x="1219" y="2288"/>
              <a:ext cx="53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de-DE" altLang="en-US" sz="1200" b="1">
                  <a:solidFill>
                    <a:srgbClr val="C0C0C0"/>
                  </a:solidFill>
                </a:rPr>
                <a:t>Rendezvous</a:t>
              </a:r>
              <a:endParaRPr lang="de-DE" altLang="en-US" sz="1800"/>
            </a:p>
          </p:txBody>
        </p:sp>
        <p:grpSp>
          <p:nvGrpSpPr>
            <p:cNvPr id="59446" name="Group 54"/>
            <p:cNvGrpSpPr>
              <a:grpSpLocks/>
            </p:cNvGrpSpPr>
            <p:nvPr/>
          </p:nvGrpSpPr>
          <p:grpSpPr bwMode="auto">
            <a:xfrm>
              <a:off x="881" y="2287"/>
              <a:ext cx="1219" cy="115"/>
              <a:chOff x="881" y="2287"/>
              <a:chExt cx="1219" cy="115"/>
            </a:xfrm>
          </p:grpSpPr>
          <p:sp>
            <p:nvSpPr>
              <p:cNvPr id="59447" name="Freeform 55"/>
              <p:cNvSpPr>
                <a:spLocks/>
              </p:cNvSpPr>
              <p:nvPr/>
            </p:nvSpPr>
            <p:spPr bwMode="auto">
              <a:xfrm>
                <a:off x="899" y="2305"/>
                <a:ext cx="1201" cy="97"/>
              </a:xfrm>
              <a:custGeom>
                <a:avLst/>
                <a:gdLst>
                  <a:gd name="T0" fmla="*/ 1104 w 1201"/>
                  <a:gd name="T1" fmla="*/ 0 h 97"/>
                  <a:gd name="T2" fmla="*/ 0 w 1201"/>
                  <a:gd name="T3" fmla="*/ 0 h 97"/>
                  <a:gd name="T4" fmla="*/ 0 w 1201"/>
                  <a:gd name="T5" fmla="*/ 97 h 97"/>
                  <a:gd name="T6" fmla="*/ 1104 w 1201"/>
                  <a:gd name="T7" fmla="*/ 97 h 97"/>
                  <a:gd name="T8" fmla="*/ 1201 w 1201"/>
                  <a:gd name="T9" fmla="*/ 45 h 97"/>
                  <a:gd name="T10" fmla="*/ 1104 w 1201"/>
                  <a:gd name="T11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1" h="97">
                    <a:moveTo>
                      <a:pt x="1104" y="0"/>
                    </a:moveTo>
                    <a:lnTo>
                      <a:pt x="0" y="0"/>
                    </a:lnTo>
                    <a:lnTo>
                      <a:pt x="0" y="97"/>
                    </a:lnTo>
                    <a:lnTo>
                      <a:pt x="1104" y="97"/>
                    </a:lnTo>
                    <a:lnTo>
                      <a:pt x="1201" y="45"/>
                    </a:lnTo>
                    <a:lnTo>
                      <a:pt x="1104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448" name="Freeform 56"/>
              <p:cNvSpPr>
                <a:spLocks/>
              </p:cNvSpPr>
              <p:nvPr/>
            </p:nvSpPr>
            <p:spPr bwMode="auto">
              <a:xfrm>
                <a:off x="881" y="2287"/>
                <a:ext cx="1202" cy="98"/>
              </a:xfrm>
              <a:custGeom>
                <a:avLst/>
                <a:gdLst>
                  <a:gd name="T0" fmla="*/ 1105 w 1202"/>
                  <a:gd name="T1" fmla="*/ 0 h 98"/>
                  <a:gd name="T2" fmla="*/ 0 w 1202"/>
                  <a:gd name="T3" fmla="*/ 0 h 98"/>
                  <a:gd name="T4" fmla="*/ 0 w 1202"/>
                  <a:gd name="T5" fmla="*/ 98 h 98"/>
                  <a:gd name="T6" fmla="*/ 1105 w 1202"/>
                  <a:gd name="T7" fmla="*/ 98 h 98"/>
                  <a:gd name="T8" fmla="*/ 1202 w 1202"/>
                  <a:gd name="T9" fmla="*/ 52 h 98"/>
                  <a:gd name="T10" fmla="*/ 1105 w 1202"/>
                  <a:gd name="T11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2" h="98">
                    <a:moveTo>
                      <a:pt x="1105" y="0"/>
                    </a:moveTo>
                    <a:lnTo>
                      <a:pt x="0" y="0"/>
                    </a:lnTo>
                    <a:lnTo>
                      <a:pt x="0" y="98"/>
                    </a:lnTo>
                    <a:lnTo>
                      <a:pt x="1105" y="98"/>
                    </a:lnTo>
                    <a:lnTo>
                      <a:pt x="1202" y="52"/>
                    </a:lnTo>
                    <a:lnTo>
                      <a:pt x="1105" y="0"/>
                    </a:lnTo>
                    <a:close/>
                  </a:path>
                </a:pathLst>
              </a:custGeom>
              <a:solidFill>
                <a:srgbClr val="3366FF"/>
              </a:solidFill>
              <a:ln w="952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9449" name="Rectangle 57"/>
            <p:cNvSpPr>
              <a:spLocks noChangeArrowheads="1"/>
            </p:cNvSpPr>
            <p:nvPr/>
          </p:nvSpPr>
          <p:spPr bwMode="auto">
            <a:xfrm>
              <a:off x="1202" y="2271"/>
              <a:ext cx="53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de-DE" altLang="en-US" sz="1200" b="1">
                  <a:solidFill>
                    <a:srgbClr val="FFFFFF"/>
                  </a:solidFill>
                </a:rPr>
                <a:t>Rendezvous</a:t>
              </a:r>
              <a:endParaRPr lang="de-DE" altLang="en-US" sz="1800"/>
            </a:p>
          </p:txBody>
        </p:sp>
        <p:sp>
          <p:nvSpPr>
            <p:cNvPr id="59450" name="Rectangle 58"/>
            <p:cNvSpPr>
              <a:spLocks noChangeArrowheads="1"/>
            </p:cNvSpPr>
            <p:nvPr/>
          </p:nvSpPr>
          <p:spPr bwMode="auto">
            <a:xfrm>
              <a:off x="1208" y="2431"/>
              <a:ext cx="55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de-DE" altLang="en-US" sz="1200" b="1">
                  <a:solidFill>
                    <a:srgbClr val="C0C0C0"/>
                  </a:solidFill>
                </a:rPr>
                <a:t>Authorization</a:t>
              </a:r>
              <a:endParaRPr lang="de-DE" altLang="en-US" sz="1800"/>
            </a:p>
          </p:txBody>
        </p:sp>
        <p:grpSp>
          <p:nvGrpSpPr>
            <p:cNvPr id="59451" name="Group 59"/>
            <p:cNvGrpSpPr>
              <a:grpSpLocks/>
            </p:cNvGrpSpPr>
            <p:nvPr/>
          </p:nvGrpSpPr>
          <p:grpSpPr bwMode="auto">
            <a:xfrm>
              <a:off x="881" y="2430"/>
              <a:ext cx="1219" cy="109"/>
              <a:chOff x="881" y="2430"/>
              <a:chExt cx="1219" cy="109"/>
            </a:xfrm>
          </p:grpSpPr>
          <p:sp>
            <p:nvSpPr>
              <p:cNvPr id="59452" name="Freeform 60"/>
              <p:cNvSpPr>
                <a:spLocks/>
              </p:cNvSpPr>
              <p:nvPr/>
            </p:nvSpPr>
            <p:spPr bwMode="auto">
              <a:xfrm>
                <a:off x="899" y="2442"/>
                <a:ext cx="1201" cy="97"/>
              </a:xfrm>
              <a:custGeom>
                <a:avLst/>
                <a:gdLst>
                  <a:gd name="T0" fmla="*/ 1104 w 1201"/>
                  <a:gd name="T1" fmla="*/ 0 h 97"/>
                  <a:gd name="T2" fmla="*/ 0 w 1201"/>
                  <a:gd name="T3" fmla="*/ 0 h 97"/>
                  <a:gd name="T4" fmla="*/ 0 w 1201"/>
                  <a:gd name="T5" fmla="*/ 97 h 97"/>
                  <a:gd name="T6" fmla="*/ 1104 w 1201"/>
                  <a:gd name="T7" fmla="*/ 97 h 97"/>
                  <a:gd name="T8" fmla="*/ 1201 w 1201"/>
                  <a:gd name="T9" fmla="*/ 51 h 97"/>
                  <a:gd name="T10" fmla="*/ 1104 w 1201"/>
                  <a:gd name="T11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1" h="97">
                    <a:moveTo>
                      <a:pt x="1104" y="0"/>
                    </a:moveTo>
                    <a:lnTo>
                      <a:pt x="0" y="0"/>
                    </a:lnTo>
                    <a:lnTo>
                      <a:pt x="0" y="97"/>
                    </a:lnTo>
                    <a:lnTo>
                      <a:pt x="1104" y="97"/>
                    </a:lnTo>
                    <a:lnTo>
                      <a:pt x="1201" y="51"/>
                    </a:lnTo>
                    <a:lnTo>
                      <a:pt x="1104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453" name="Freeform 61"/>
              <p:cNvSpPr>
                <a:spLocks/>
              </p:cNvSpPr>
              <p:nvPr/>
            </p:nvSpPr>
            <p:spPr bwMode="auto">
              <a:xfrm>
                <a:off x="881" y="2430"/>
                <a:ext cx="1202" cy="92"/>
              </a:xfrm>
              <a:custGeom>
                <a:avLst/>
                <a:gdLst>
                  <a:gd name="T0" fmla="*/ 1105 w 1202"/>
                  <a:gd name="T1" fmla="*/ 0 h 92"/>
                  <a:gd name="T2" fmla="*/ 0 w 1202"/>
                  <a:gd name="T3" fmla="*/ 0 h 92"/>
                  <a:gd name="T4" fmla="*/ 0 w 1202"/>
                  <a:gd name="T5" fmla="*/ 92 h 92"/>
                  <a:gd name="T6" fmla="*/ 1105 w 1202"/>
                  <a:gd name="T7" fmla="*/ 92 h 92"/>
                  <a:gd name="T8" fmla="*/ 1202 w 1202"/>
                  <a:gd name="T9" fmla="*/ 46 h 92"/>
                  <a:gd name="T10" fmla="*/ 1105 w 1202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2" h="92">
                    <a:moveTo>
                      <a:pt x="1105" y="0"/>
                    </a:moveTo>
                    <a:lnTo>
                      <a:pt x="0" y="0"/>
                    </a:lnTo>
                    <a:lnTo>
                      <a:pt x="0" y="92"/>
                    </a:lnTo>
                    <a:lnTo>
                      <a:pt x="1105" y="92"/>
                    </a:lnTo>
                    <a:lnTo>
                      <a:pt x="1202" y="46"/>
                    </a:lnTo>
                    <a:lnTo>
                      <a:pt x="1105" y="0"/>
                    </a:lnTo>
                    <a:close/>
                  </a:path>
                </a:pathLst>
              </a:custGeom>
              <a:solidFill>
                <a:srgbClr val="3366FF"/>
              </a:solidFill>
              <a:ln w="952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9454" name="Rectangle 62"/>
            <p:cNvSpPr>
              <a:spLocks noChangeArrowheads="1"/>
            </p:cNvSpPr>
            <p:nvPr/>
          </p:nvSpPr>
          <p:spPr bwMode="auto">
            <a:xfrm>
              <a:off x="1190" y="2414"/>
              <a:ext cx="55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de-DE" altLang="en-US" sz="1200" b="1">
                  <a:solidFill>
                    <a:srgbClr val="FFFFFF"/>
                  </a:solidFill>
                </a:rPr>
                <a:t>Authorization</a:t>
              </a:r>
              <a:endParaRPr lang="de-DE" altLang="en-US" sz="1800"/>
            </a:p>
          </p:txBody>
        </p:sp>
        <p:sp>
          <p:nvSpPr>
            <p:cNvPr id="59455" name="Rectangle 63"/>
            <p:cNvSpPr>
              <a:spLocks noChangeArrowheads="1"/>
            </p:cNvSpPr>
            <p:nvPr/>
          </p:nvSpPr>
          <p:spPr bwMode="auto">
            <a:xfrm>
              <a:off x="801" y="1864"/>
              <a:ext cx="129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456" name="Rectangle 64"/>
            <p:cNvSpPr>
              <a:spLocks noChangeArrowheads="1"/>
            </p:cNvSpPr>
            <p:nvPr/>
          </p:nvSpPr>
          <p:spPr bwMode="auto">
            <a:xfrm>
              <a:off x="859" y="1876"/>
              <a:ext cx="56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de-DE" altLang="en-US" sz="1400" b="1">
                  <a:solidFill>
                    <a:srgbClr val="000000"/>
                  </a:solidFill>
                </a:rPr>
                <a:t>Community</a:t>
              </a:r>
              <a:endParaRPr lang="de-DE" altLang="en-US" sz="1800"/>
            </a:p>
          </p:txBody>
        </p:sp>
        <p:sp>
          <p:nvSpPr>
            <p:cNvPr id="59457" name="Rectangle 65"/>
            <p:cNvSpPr>
              <a:spLocks noChangeArrowheads="1"/>
            </p:cNvSpPr>
            <p:nvPr/>
          </p:nvSpPr>
          <p:spPr bwMode="auto">
            <a:xfrm>
              <a:off x="1431" y="1876"/>
              <a:ext cx="65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de-DE" altLang="en-US" sz="1400" b="1">
                  <a:solidFill>
                    <a:srgbClr val="000000"/>
                  </a:solidFill>
                </a:rPr>
                <a:t>Management</a:t>
              </a:r>
              <a:endParaRPr lang="de-DE" altLang="en-US" sz="1800"/>
            </a:p>
          </p:txBody>
        </p:sp>
      </p:grpSp>
      <p:sp>
        <p:nvSpPr>
          <p:cNvPr id="59458" name="Rectangle 66"/>
          <p:cNvSpPr>
            <a:spLocks noChangeArrowheads="1"/>
          </p:cNvSpPr>
          <p:nvPr/>
        </p:nvSpPr>
        <p:spPr bwMode="auto">
          <a:xfrm>
            <a:off x="3205163" y="2243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59459" name="Text Box 67"/>
          <p:cNvSpPr txBox="1">
            <a:spLocks noChangeArrowheads="1"/>
          </p:cNvSpPr>
          <p:nvPr/>
        </p:nvSpPr>
        <p:spPr bwMode="auto">
          <a:xfrm>
            <a:off x="746125" y="862013"/>
            <a:ext cx="1766888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/>
              <a:t>Gruppierung Ebene 2</a:t>
            </a:r>
          </a:p>
        </p:txBody>
      </p:sp>
    </p:spTree>
  </p:cSld>
  <p:clrMapOvr>
    <a:masterClrMapping/>
  </p:clrMapOvr>
  <p:transition spd="med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Identity Integration </a:t>
            </a:r>
            <a:r>
              <a:rPr lang="de-DE" altLang="en-US"/>
              <a:t>(Evidenz)</a:t>
            </a:r>
            <a:endParaRPr lang="en-GB" alt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733800" y="685800"/>
            <a:ext cx="5181600" cy="5715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de-DE" altLang="en-US" sz="1800" i="1"/>
              <a:t>	Zusammenführung, Aktualisierung und Synchronisation von digitalen Personenidentitäten und Berechtigungen, die verteilt und teilweise redundant gehalten werden. </a:t>
            </a:r>
          </a:p>
          <a:p>
            <a:r>
              <a:rPr lang="de-DE" altLang="en-US" sz="1800" b="1"/>
              <a:t>Connection</a:t>
            </a:r>
          </a:p>
          <a:p>
            <a:pPr lvl="1"/>
            <a:r>
              <a:rPr lang="de-DE" altLang="en-US" sz="1400"/>
              <a:t>Mechanismen, die Eigenschaften von Verteilung und Heterogenität überwinden helfen. Technisch sind das </a:t>
            </a:r>
            <a:r>
              <a:rPr lang="de-DE" altLang="en-US" sz="1400" b="1"/>
              <a:t>Konnektoren</a:t>
            </a:r>
            <a:r>
              <a:rPr lang="de-DE" altLang="en-US" sz="1400"/>
              <a:t> zum Zugriff auf Standard Verzeichnisse (z.B. LADP, DAP, ANS-SQL) oder Nicht-Standard-Verzeichnisse.</a:t>
            </a:r>
          </a:p>
          <a:p>
            <a:r>
              <a:rPr lang="de-DE" altLang="en-US" sz="1800" b="1"/>
              <a:t>Brokerage</a:t>
            </a:r>
          </a:p>
          <a:p>
            <a:pPr lvl="1"/>
            <a:r>
              <a:rPr lang="de-DE" altLang="en-US" sz="1400"/>
              <a:t>Mechanismen, die es gestatten Attribute unterschiedlicher Informationsobjekte </a:t>
            </a:r>
            <a:r>
              <a:rPr lang="de-DE" altLang="en-US" sz="1400" b="1"/>
              <a:t>aufeinander abzubilden</a:t>
            </a:r>
            <a:r>
              <a:rPr lang="de-DE" altLang="en-US" sz="1400"/>
              <a:t>. Technisch realisiert z.B. über Regelmaschinen, die auf einem Satz definierter Abbildungsregeln operieren.</a:t>
            </a:r>
          </a:p>
          <a:p>
            <a:r>
              <a:rPr lang="de-DE" altLang="en-US" sz="1800" b="1"/>
              <a:t>Ownership</a:t>
            </a:r>
          </a:p>
          <a:p>
            <a:pPr lvl="1"/>
            <a:r>
              <a:rPr lang="de-DE" altLang="en-US" sz="1400"/>
              <a:t>Mechanismen, die bei redundant gespeicherten Informationsobjekten festlegen (und überwachen), in welcher (autoritativen) Quelle bestimmte Attribute führen geändert werden dürfen. </a:t>
            </a:r>
          </a:p>
        </p:txBody>
      </p:sp>
      <p:grpSp>
        <p:nvGrpSpPr>
          <p:cNvPr id="61444" name="Group 4"/>
          <p:cNvGrpSpPr>
            <a:grpSpLocks/>
          </p:cNvGrpSpPr>
          <p:nvPr/>
        </p:nvGrpSpPr>
        <p:grpSpPr bwMode="auto">
          <a:xfrm>
            <a:off x="1263650" y="4775200"/>
            <a:ext cx="2597150" cy="1181100"/>
            <a:chOff x="796" y="3008"/>
            <a:chExt cx="1636" cy="744"/>
          </a:xfrm>
        </p:grpSpPr>
        <p:grpSp>
          <p:nvGrpSpPr>
            <p:cNvPr id="61445" name="Group 5"/>
            <p:cNvGrpSpPr>
              <a:grpSpLocks/>
            </p:cNvGrpSpPr>
            <p:nvPr/>
          </p:nvGrpSpPr>
          <p:grpSpPr bwMode="auto">
            <a:xfrm>
              <a:off x="796" y="3237"/>
              <a:ext cx="1636" cy="515"/>
              <a:chOff x="796" y="3237"/>
              <a:chExt cx="1636" cy="515"/>
            </a:xfrm>
          </p:grpSpPr>
          <p:grpSp>
            <p:nvGrpSpPr>
              <p:cNvPr id="61446" name="Group 6"/>
              <p:cNvGrpSpPr>
                <a:grpSpLocks/>
              </p:cNvGrpSpPr>
              <p:nvPr/>
            </p:nvGrpSpPr>
            <p:grpSpPr bwMode="auto">
              <a:xfrm>
                <a:off x="796" y="3237"/>
                <a:ext cx="1636" cy="515"/>
                <a:chOff x="796" y="3237"/>
                <a:chExt cx="1636" cy="515"/>
              </a:xfrm>
            </p:grpSpPr>
            <p:sp>
              <p:nvSpPr>
                <p:cNvPr id="61447" name="Freeform 7"/>
                <p:cNvSpPr>
                  <a:spLocks/>
                </p:cNvSpPr>
                <p:nvPr/>
              </p:nvSpPr>
              <p:spPr bwMode="auto">
                <a:xfrm>
                  <a:off x="813" y="3254"/>
                  <a:ext cx="1619" cy="498"/>
                </a:xfrm>
                <a:custGeom>
                  <a:avLst/>
                  <a:gdLst>
                    <a:gd name="T0" fmla="*/ 1218 w 1619"/>
                    <a:gd name="T1" fmla="*/ 0 h 498"/>
                    <a:gd name="T2" fmla="*/ 0 w 1619"/>
                    <a:gd name="T3" fmla="*/ 0 h 498"/>
                    <a:gd name="T4" fmla="*/ 0 w 1619"/>
                    <a:gd name="T5" fmla="*/ 498 h 498"/>
                    <a:gd name="T6" fmla="*/ 1218 w 1619"/>
                    <a:gd name="T7" fmla="*/ 498 h 498"/>
                    <a:gd name="T8" fmla="*/ 1619 w 1619"/>
                    <a:gd name="T9" fmla="*/ 246 h 498"/>
                    <a:gd name="T10" fmla="*/ 1218 w 1619"/>
                    <a:gd name="T11" fmla="*/ 0 h 4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19" h="498">
                      <a:moveTo>
                        <a:pt x="1218" y="0"/>
                      </a:moveTo>
                      <a:lnTo>
                        <a:pt x="0" y="0"/>
                      </a:lnTo>
                      <a:lnTo>
                        <a:pt x="0" y="498"/>
                      </a:lnTo>
                      <a:lnTo>
                        <a:pt x="1218" y="498"/>
                      </a:lnTo>
                      <a:lnTo>
                        <a:pt x="1619" y="246"/>
                      </a:lnTo>
                      <a:lnTo>
                        <a:pt x="1218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1448" name="Freeform 8"/>
                <p:cNvSpPr>
                  <a:spLocks/>
                </p:cNvSpPr>
                <p:nvPr/>
              </p:nvSpPr>
              <p:spPr bwMode="auto">
                <a:xfrm>
                  <a:off x="796" y="3237"/>
                  <a:ext cx="1625" cy="498"/>
                </a:xfrm>
                <a:custGeom>
                  <a:avLst/>
                  <a:gdLst>
                    <a:gd name="T0" fmla="*/ 1218 w 1625"/>
                    <a:gd name="T1" fmla="*/ 0 h 498"/>
                    <a:gd name="T2" fmla="*/ 0 w 1625"/>
                    <a:gd name="T3" fmla="*/ 0 h 498"/>
                    <a:gd name="T4" fmla="*/ 0 w 1625"/>
                    <a:gd name="T5" fmla="*/ 498 h 498"/>
                    <a:gd name="T6" fmla="*/ 1218 w 1625"/>
                    <a:gd name="T7" fmla="*/ 498 h 498"/>
                    <a:gd name="T8" fmla="*/ 1625 w 1625"/>
                    <a:gd name="T9" fmla="*/ 252 h 498"/>
                    <a:gd name="T10" fmla="*/ 1218 w 1625"/>
                    <a:gd name="T11" fmla="*/ 0 h 4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25" h="498">
                      <a:moveTo>
                        <a:pt x="1218" y="0"/>
                      </a:moveTo>
                      <a:lnTo>
                        <a:pt x="0" y="0"/>
                      </a:lnTo>
                      <a:lnTo>
                        <a:pt x="0" y="498"/>
                      </a:lnTo>
                      <a:lnTo>
                        <a:pt x="1218" y="498"/>
                      </a:lnTo>
                      <a:lnTo>
                        <a:pt x="1625" y="252"/>
                      </a:lnTo>
                      <a:lnTo>
                        <a:pt x="1218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 cap="rnd">
                  <a:solidFill>
                    <a:srgbClr val="3366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61449" name="Rectangle 9"/>
              <p:cNvSpPr>
                <a:spLocks noChangeArrowheads="1"/>
              </p:cNvSpPr>
              <p:nvPr/>
            </p:nvSpPr>
            <p:spPr bwMode="auto">
              <a:xfrm>
                <a:off x="1253" y="3295"/>
                <a:ext cx="48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de-DE" altLang="en-US" sz="1200" b="1">
                    <a:solidFill>
                      <a:srgbClr val="C0C0C0"/>
                    </a:solidFill>
                  </a:rPr>
                  <a:t>Connection</a:t>
                </a:r>
                <a:endParaRPr lang="de-DE" altLang="en-US" sz="1800"/>
              </a:p>
            </p:txBody>
          </p:sp>
          <p:grpSp>
            <p:nvGrpSpPr>
              <p:cNvPr id="61450" name="Group 10"/>
              <p:cNvGrpSpPr>
                <a:grpSpLocks/>
              </p:cNvGrpSpPr>
              <p:nvPr/>
            </p:nvGrpSpPr>
            <p:grpSpPr bwMode="auto">
              <a:xfrm>
                <a:off x="881" y="3294"/>
                <a:ext cx="1219" cy="109"/>
                <a:chOff x="881" y="3294"/>
                <a:chExt cx="1219" cy="109"/>
              </a:xfrm>
            </p:grpSpPr>
            <p:sp>
              <p:nvSpPr>
                <p:cNvPr id="61451" name="Freeform 11"/>
                <p:cNvSpPr>
                  <a:spLocks/>
                </p:cNvSpPr>
                <p:nvPr/>
              </p:nvSpPr>
              <p:spPr bwMode="auto">
                <a:xfrm>
                  <a:off x="899" y="3311"/>
                  <a:ext cx="1201" cy="92"/>
                </a:xfrm>
                <a:custGeom>
                  <a:avLst/>
                  <a:gdLst>
                    <a:gd name="T0" fmla="*/ 1104 w 1201"/>
                    <a:gd name="T1" fmla="*/ 0 h 92"/>
                    <a:gd name="T2" fmla="*/ 0 w 1201"/>
                    <a:gd name="T3" fmla="*/ 0 h 92"/>
                    <a:gd name="T4" fmla="*/ 0 w 1201"/>
                    <a:gd name="T5" fmla="*/ 92 h 92"/>
                    <a:gd name="T6" fmla="*/ 1104 w 1201"/>
                    <a:gd name="T7" fmla="*/ 92 h 92"/>
                    <a:gd name="T8" fmla="*/ 1201 w 1201"/>
                    <a:gd name="T9" fmla="*/ 46 h 92"/>
                    <a:gd name="T10" fmla="*/ 1104 w 1201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01" h="92">
                      <a:moveTo>
                        <a:pt x="1104" y="0"/>
                      </a:moveTo>
                      <a:lnTo>
                        <a:pt x="0" y="0"/>
                      </a:lnTo>
                      <a:lnTo>
                        <a:pt x="0" y="92"/>
                      </a:lnTo>
                      <a:lnTo>
                        <a:pt x="1104" y="92"/>
                      </a:lnTo>
                      <a:lnTo>
                        <a:pt x="1201" y="46"/>
                      </a:lnTo>
                      <a:lnTo>
                        <a:pt x="1104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1452" name="Freeform 12"/>
                <p:cNvSpPr>
                  <a:spLocks/>
                </p:cNvSpPr>
                <p:nvPr/>
              </p:nvSpPr>
              <p:spPr bwMode="auto">
                <a:xfrm>
                  <a:off x="881" y="3294"/>
                  <a:ext cx="1202" cy="98"/>
                </a:xfrm>
                <a:custGeom>
                  <a:avLst/>
                  <a:gdLst>
                    <a:gd name="T0" fmla="*/ 1105 w 1202"/>
                    <a:gd name="T1" fmla="*/ 0 h 98"/>
                    <a:gd name="T2" fmla="*/ 0 w 1202"/>
                    <a:gd name="T3" fmla="*/ 0 h 98"/>
                    <a:gd name="T4" fmla="*/ 0 w 1202"/>
                    <a:gd name="T5" fmla="*/ 98 h 98"/>
                    <a:gd name="T6" fmla="*/ 1105 w 1202"/>
                    <a:gd name="T7" fmla="*/ 98 h 98"/>
                    <a:gd name="T8" fmla="*/ 1202 w 1202"/>
                    <a:gd name="T9" fmla="*/ 46 h 98"/>
                    <a:gd name="T10" fmla="*/ 1105 w 1202"/>
                    <a:gd name="T11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02" h="98">
                      <a:moveTo>
                        <a:pt x="1105" y="0"/>
                      </a:moveTo>
                      <a:lnTo>
                        <a:pt x="0" y="0"/>
                      </a:lnTo>
                      <a:lnTo>
                        <a:pt x="0" y="98"/>
                      </a:lnTo>
                      <a:lnTo>
                        <a:pt x="1105" y="98"/>
                      </a:lnTo>
                      <a:lnTo>
                        <a:pt x="1202" y="46"/>
                      </a:lnTo>
                      <a:lnTo>
                        <a:pt x="1105" y="0"/>
                      </a:lnTo>
                      <a:close/>
                    </a:path>
                  </a:pathLst>
                </a:custGeom>
                <a:solidFill>
                  <a:srgbClr val="3366FF"/>
                </a:solidFill>
                <a:ln w="9525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61453" name="Rectangle 13"/>
              <p:cNvSpPr>
                <a:spLocks noChangeArrowheads="1"/>
              </p:cNvSpPr>
              <p:nvPr/>
            </p:nvSpPr>
            <p:spPr bwMode="auto">
              <a:xfrm>
                <a:off x="1236" y="3277"/>
                <a:ext cx="48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de-DE" altLang="en-US" sz="1200" b="1">
                    <a:solidFill>
                      <a:srgbClr val="FFFFFF"/>
                    </a:solidFill>
                  </a:rPr>
                  <a:t>Connection</a:t>
                </a:r>
                <a:endParaRPr lang="de-DE" altLang="en-US" sz="1800"/>
              </a:p>
            </p:txBody>
          </p:sp>
          <p:sp>
            <p:nvSpPr>
              <p:cNvPr id="61454" name="Rectangle 14"/>
              <p:cNvSpPr>
                <a:spLocks noChangeArrowheads="1"/>
              </p:cNvSpPr>
              <p:nvPr/>
            </p:nvSpPr>
            <p:spPr bwMode="auto">
              <a:xfrm>
                <a:off x="1265" y="3438"/>
                <a:ext cx="441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de-DE" altLang="en-US" sz="1200" b="1">
                    <a:solidFill>
                      <a:srgbClr val="C0C0C0"/>
                    </a:solidFill>
                  </a:rPr>
                  <a:t>Brokerage</a:t>
                </a:r>
                <a:endParaRPr lang="de-DE" altLang="en-US" sz="1800"/>
              </a:p>
            </p:txBody>
          </p:sp>
          <p:grpSp>
            <p:nvGrpSpPr>
              <p:cNvPr id="61455" name="Group 15"/>
              <p:cNvGrpSpPr>
                <a:grpSpLocks/>
              </p:cNvGrpSpPr>
              <p:nvPr/>
            </p:nvGrpSpPr>
            <p:grpSpPr bwMode="auto">
              <a:xfrm>
                <a:off x="881" y="3437"/>
                <a:ext cx="1219" cy="109"/>
                <a:chOff x="881" y="3437"/>
                <a:chExt cx="1219" cy="109"/>
              </a:xfrm>
            </p:grpSpPr>
            <p:sp>
              <p:nvSpPr>
                <p:cNvPr id="61456" name="Freeform 16"/>
                <p:cNvSpPr>
                  <a:spLocks/>
                </p:cNvSpPr>
                <p:nvPr/>
              </p:nvSpPr>
              <p:spPr bwMode="auto">
                <a:xfrm>
                  <a:off x="899" y="3449"/>
                  <a:ext cx="1201" cy="97"/>
                </a:xfrm>
                <a:custGeom>
                  <a:avLst/>
                  <a:gdLst>
                    <a:gd name="T0" fmla="*/ 1104 w 1201"/>
                    <a:gd name="T1" fmla="*/ 0 h 97"/>
                    <a:gd name="T2" fmla="*/ 0 w 1201"/>
                    <a:gd name="T3" fmla="*/ 0 h 97"/>
                    <a:gd name="T4" fmla="*/ 0 w 1201"/>
                    <a:gd name="T5" fmla="*/ 97 h 97"/>
                    <a:gd name="T6" fmla="*/ 1104 w 1201"/>
                    <a:gd name="T7" fmla="*/ 97 h 97"/>
                    <a:gd name="T8" fmla="*/ 1201 w 1201"/>
                    <a:gd name="T9" fmla="*/ 51 h 97"/>
                    <a:gd name="T10" fmla="*/ 1104 w 1201"/>
                    <a:gd name="T11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01" h="97">
                      <a:moveTo>
                        <a:pt x="1104" y="0"/>
                      </a:moveTo>
                      <a:lnTo>
                        <a:pt x="0" y="0"/>
                      </a:lnTo>
                      <a:lnTo>
                        <a:pt x="0" y="97"/>
                      </a:lnTo>
                      <a:lnTo>
                        <a:pt x="1104" y="97"/>
                      </a:lnTo>
                      <a:lnTo>
                        <a:pt x="1201" y="51"/>
                      </a:lnTo>
                      <a:lnTo>
                        <a:pt x="1104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1457" name="Freeform 17"/>
                <p:cNvSpPr>
                  <a:spLocks/>
                </p:cNvSpPr>
                <p:nvPr/>
              </p:nvSpPr>
              <p:spPr bwMode="auto">
                <a:xfrm>
                  <a:off x="881" y="3437"/>
                  <a:ext cx="1202" cy="92"/>
                </a:xfrm>
                <a:custGeom>
                  <a:avLst/>
                  <a:gdLst>
                    <a:gd name="T0" fmla="*/ 1105 w 1202"/>
                    <a:gd name="T1" fmla="*/ 0 h 92"/>
                    <a:gd name="T2" fmla="*/ 0 w 1202"/>
                    <a:gd name="T3" fmla="*/ 0 h 92"/>
                    <a:gd name="T4" fmla="*/ 0 w 1202"/>
                    <a:gd name="T5" fmla="*/ 92 h 92"/>
                    <a:gd name="T6" fmla="*/ 1105 w 1202"/>
                    <a:gd name="T7" fmla="*/ 92 h 92"/>
                    <a:gd name="T8" fmla="*/ 1202 w 1202"/>
                    <a:gd name="T9" fmla="*/ 46 h 92"/>
                    <a:gd name="T10" fmla="*/ 1105 w 1202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02" h="92">
                      <a:moveTo>
                        <a:pt x="1105" y="0"/>
                      </a:moveTo>
                      <a:lnTo>
                        <a:pt x="0" y="0"/>
                      </a:lnTo>
                      <a:lnTo>
                        <a:pt x="0" y="92"/>
                      </a:lnTo>
                      <a:lnTo>
                        <a:pt x="1105" y="92"/>
                      </a:lnTo>
                      <a:lnTo>
                        <a:pt x="1202" y="46"/>
                      </a:lnTo>
                      <a:lnTo>
                        <a:pt x="1105" y="0"/>
                      </a:lnTo>
                      <a:close/>
                    </a:path>
                  </a:pathLst>
                </a:custGeom>
                <a:solidFill>
                  <a:srgbClr val="3366FF"/>
                </a:solidFill>
                <a:ln w="9525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61458" name="Rectangle 18"/>
              <p:cNvSpPr>
                <a:spLocks noChangeArrowheads="1"/>
              </p:cNvSpPr>
              <p:nvPr/>
            </p:nvSpPr>
            <p:spPr bwMode="auto">
              <a:xfrm>
                <a:off x="1248" y="3420"/>
                <a:ext cx="441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de-DE" altLang="en-US" sz="1200" b="1">
                    <a:solidFill>
                      <a:srgbClr val="FFFFFF"/>
                    </a:solidFill>
                  </a:rPr>
                  <a:t>Brokerage</a:t>
                </a:r>
                <a:endParaRPr lang="de-DE" altLang="en-US" sz="1800"/>
              </a:p>
            </p:txBody>
          </p:sp>
          <p:sp>
            <p:nvSpPr>
              <p:cNvPr id="61459" name="Rectangle 19"/>
              <p:cNvSpPr>
                <a:spLocks noChangeArrowheads="1"/>
              </p:cNvSpPr>
              <p:nvPr/>
            </p:nvSpPr>
            <p:spPr bwMode="auto">
              <a:xfrm>
                <a:off x="1253" y="3575"/>
                <a:ext cx="457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de-DE" altLang="en-US" sz="1200" b="1">
                    <a:solidFill>
                      <a:srgbClr val="C0C0C0"/>
                    </a:solidFill>
                  </a:rPr>
                  <a:t>Ownership</a:t>
                </a:r>
                <a:endParaRPr lang="de-DE" altLang="en-US" sz="1800"/>
              </a:p>
            </p:txBody>
          </p:sp>
          <p:grpSp>
            <p:nvGrpSpPr>
              <p:cNvPr id="61460" name="Group 20"/>
              <p:cNvGrpSpPr>
                <a:grpSpLocks/>
              </p:cNvGrpSpPr>
              <p:nvPr/>
            </p:nvGrpSpPr>
            <p:grpSpPr bwMode="auto">
              <a:xfrm>
                <a:off x="881" y="3575"/>
                <a:ext cx="1219" cy="108"/>
                <a:chOff x="881" y="3575"/>
                <a:chExt cx="1219" cy="108"/>
              </a:xfrm>
            </p:grpSpPr>
            <p:sp>
              <p:nvSpPr>
                <p:cNvPr id="61461" name="Freeform 21"/>
                <p:cNvSpPr>
                  <a:spLocks/>
                </p:cNvSpPr>
                <p:nvPr/>
              </p:nvSpPr>
              <p:spPr bwMode="auto">
                <a:xfrm>
                  <a:off x="899" y="3592"/>
                  <a:ext cx="1201" cy="91"/>
                </a:xfrm>
                <a:custGeom>
                  <a:avLst/>
                  <a:gdLst>
                    <a:gd name="T0" fmla="*/ 1104 w 1201"/>
                    <a:gd name="T1" fmla="*/ 0 h 91"/>
                    <a:gd name="T2" fmla="*/ 0 w 1201"/>
                    <a:gd name="T3" fmla="*/ 0 h 91"/>
                    <a:gd name="T4" fmla="*/ 0 w 1201"/>
                    <a:gd name="T5" fmla="*/ 91 h 91"/>
                    <a:gd name="T6" fmla="*/ 1104 w 1201"/>
                    <a:gd name="T7" fmla="*/ 91 h 91"/>
                    <a:gd name="T8" fmla="*/ 1201 w 1201"/>
                    <a:gd name="T9" fmla="*/ 46 h 91"/>
                    <a:gd name="T10" fmla="*/ 1104 w 1201"/>
                    <a:gd name="T11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01" h="91">
                      <a:moveTo>
                        <a:pt x="1104" y="0"/>
                      </a:moveTo>
                      <a:lnTo>
                        <a:pt x="0" y="0"/>
                      </a:lnTo>
                      <a:lnTo>
                        <a:pt x="0" y="91"/>
                      </a:lnTo>
                      <a:lnTo>
                        <a:pt x="1104" y="91"/>
                      </a:lnTo>
                      <a:lnTo>
                        <a:pt x="1201" y="46"/>
                      </a:lnTo>
                      <a:lnTo>
                        <a:pt x="1104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1462" name="Freeform 22"/>
                <p:cNvSpPr>
                  <a:spLocks/>
                </p:cNvSpPr>
                <p:nvPr/>
              </p:nvSpPr>
              <p:spPr bwMode="auto">
                <a:xfrm>
                  <a:off x="881" y="3575"/>
                  <a:ext cx="1202" cy="97"/>
                </a:xfrm>
                <a:custGeom>
                  <a:avLst/>
                  <a:gdLst>
                    <a:gd name="T0" fmla="*/ 1105 w 1202"/>
                    <a:gd name="T1" fmla="*/ 0 h 97"/>
                    <a:gd name="T2" fmla="*/ 0 w 1202"/>
                    <a:gd name="T3" fmla="*/ 0 h 97"/>
                    <a:gd name="T4" fmla="*/ 0 w 1202"/>
                    <a:gd name="T5" fmla="*/ 97 h 97"/>
                    <a:gd name="T6" fmla="*/ 1105 w 1202"/>
                    <a:gd name="T7" fmla="*/ 97 h 97"/>
                    <a:gd name="T8" fmla="*/ 1202 w 1202"/>
                    <a:gd name="T9" fmla="*/ 45 h 97"/>
                    <a:gd name="T10" fmla="*/ 1105 w 1202"/>
                    <a:gd name="T11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02" h="97">
                      <a:moveTo>
                        <a:pt x="1105" y="0"/>
                      </a:moveTo>
                      <a:lnTo>
                        <a:pt x="0" y="0"/>
                      </a:lnTo>
                      <a:lnTo>
                        <a:pt x="0" y="97"/>
                      </a:lnTo>
                      <a:lnTo>
                        <a:pt x="1105" y="97"/>
                      </a:lnTo>
                      <a:lnTo>
                        <a:pt x="1202" y="45"/>
                      </a:lnTo>
                      <a:lnTo>
                        <a:pt x="1105" y="0"/>
                      </a:lnTo>
                      <a:close/>
                    </a:path>
                  </a:pathLst>
                </a:custGeom>
                <a:solidFill>
                  <a:srgbClr val="3366FF"/>
                </a:solidFill>
                <a:ln w="9525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61463" name="Rectangle 23"/>
              <p:cNvSpPr>
                <a:spLocks noChangeArrowheads="1"/>
              </p:cNvSpPr>
              <p:nvPr/>
            </p:nvSpPr>
            <p:spPr bwMode="auto">
              <a:xfrm>
                <a:off x="1236" y="3558"/>
                <a:ext cx="457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de-DE" altLang="en-US" sz="1200" b="1">
                    <a:solidFill>
                      <a:srgbClr val="FFFFFF"/>
                    </a:solidFill>
                  </a:rPr>
                  <a:t>Ownership</a:t>
                </a:r>
                <a:endParaRPr lang="de-DE" altLang="en-US" sz="1800"/>
              </a:p>
            </p:txBody>
          </p:sp>
        </p:grpSp>
        <p:sp>
          <p:nvSpPr>
            <p:cNvPr id="61464" name="Rectangle 24"/>
            <p:cNvSpPr>
              <a:spLocks noChangeArrowheads="1"/>
            </p:cNvSpPr>
            <p:nvPr/>
          </p:nvSpPr>
          <p:spPr bwMode="auto">
            <a:xfrm>
              <a:off x="813" y="3008"/>
              <a:ext cx="984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65" name="Rectangle 25"/>
            <p:cNvSpPr>
              <a:spLocks noChangeArrowheads="1"/>
            </p:cNvSpPr>
            <p:nvPr/>
          </p:nvSpPr>
          <p:spPr bwMode="auto">
            <a:xfrm>
              <a:off x="870" y="3020"/>
              <a:ext cx="91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de-DE" altLang="en-US" sz="1400" b="1">
                  <a:solidFill>
                    <a:srgbClr val="000000"/>
                  </a:solidFill>
                </a:rPr>
                <a:t>Identity Integration</a:t>
              </a:r>
              <a:endParaRPr lang="de-DE" altLang="en-US" sz="1800"/>
            </a:p>
          </p:txBody>
        </p:sp>
        <p:grpSp>
          <p:nvGrpSpPr>
            <p:cNvPr id="61466" name="Group 26"/>
            <p:cNvGrpSpPr>
              <a:grpSpLocks/>
            </p:cNvGrpSpPr>
            <p:nvPr/>
          </p:nvGrpSpPr>
          <p:grpSpPr bwMode="auto">
            <a:xfrm>
              <a:off x="796" y="3237"/>
              <a:ext cx="1636" cy="515"/>
              <a:chOff x="796" y="3237"/>
              <a:chExt cx="1636" cy="515"/>
            </a:xfrm>
          </p:grpSpPr>
          <p:sp>
            <p:nvSpPr>
              <p:cNvPr id="61467" name="Freeform 27"/>
              <p:cNvSpPr>
                <a:spLocks/>
              </p:cNvSpPr>
              <p:nvPr/>
            </p:nvSpPr>
            <p:spPr bwMode="auto">
              <a:xfrm>
                <a:off x="813" y="3254"/>
                <a:ext cx="1619" cy="498"/>
              </a:xfrm>
              <a:custGeom>
                <a:avLst/>
                <a:gdLst>
                  <a:gd name="T0" fmla="*/ 1218 w 1619"/>
                  <a:gd name="T1" fmla="*/ 0 h 498"/>
                  <a:gd name="T2" fmla="*/ 0 w 1619"/>
                  <a:gd name="T3" fmla="*/ 0 h 498"/>
                  <a:gd name="T4" fmla="*/ 0 w 1619"/>
                  <a:gd name="T5" fmla="*/ 498 h 498"/>
                  <a:gd name="T6" fmla="*/ 1218 w 1619"/>
                  <a:gd name="T7" fmla="*/ 498 h 498"/>
                  <a:gd name="T8" fmla="*/ 1619 w 1619"/>
                  <a:gd name="T9" fmla="*/ 246 h 498"/>
                  <a:gd name="T10" fmla="*/ 1218 w 1619"/>
                  <a:gd name="T11" fmla="*/ 0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19" h="498">
                    <a:moveTo>
                      <a:pt x="1218" y="0"/>
                    </a:moveTo>
                    <a:lnTo>
                      <a:pt x="0" y="0"/>
                    </a:lnTo>
                    <a:lnTo>
                      <a:pt x="0" y="498"/>
                    </a:lnTo>
                    <a:lnTo>
                      <a:pt x="1218" y="498"/>
                    </a:lnTo>
                    <a:lnTo>
                      <a:pt x="1619" y="246"/>
                    </a:lnTo>
                    <a:lnTo>
                      <a:pt x="1218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468" name="Freeform 28"/>
              <p:cNvSpPr>
                <a:spLocks/>
              </p:cNvSpPr>
              <p:nvPr/>
            </p:nvSpPr>
            <p:spPr bwMode="auto">
              <a:xfrm>
                <a:off x="796" y="3237"/>
                <a:ext cx="1625" cy="498"/>
              </a:xfrm>
              <a:custGeom>
                <a:avLst/>
                <a:gdLst>
                  <a:gd name="T0" fmla="*/ 1218 w 1625"/>
                  <a:gd name="T1" fmla="*/ 0 h 498"/>
                  <a:gd name="T2" fmla="*/ 0 w 1625"/>
                  <a:gd name="T3" fmla="*/ 0 h 498"/>
                  <a:gd name="T4" fmla="*/ 0 w 1625"/>
                  <a:gd name="T5" fmla="*/ 498 h 498"/>
                  <a:gd name="T6" fmla="*/ 1218 w 1625"/>
                  <a:gd name="T7" fmla="*/ 498 h 498"/>
                  <a:gd name="T8" fmla="*/ 1625 w 1625"/>
                  <a:gd name="T9" fmla="*/ 252 h 498"/>
                  <a:gd name="T10" fmla="*/ 1218 w 1625"/>
                  <a:gd name="T11" fmla="*/ 0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25" h="498">
                    <a:moveTo>
                      <a:pt x="1218" y="0"/>
                    </a:moveTo>
                    <a:lnTo>
                      <a:pt x="0" y="0"/>
                    </a:lnTo>
                    <a:lnTo>
                      <a:pt x="0" y="498"/>
                    </a:lnTo>
                    <a:lnTo>
                      <a:pt x="1218" y="498"/>
                    </a:lnTo>
                    <a:lnTo>
                      <a:pt x="1625" y="252"/>
                    </a:lnTo>
                    <a:lnTo>
                      <a:pt x="1218" y="0"/>
                    </a:lnTo>
                    <a:close/>
                  </a:path>
                </a:pathLst>
              </a:custGeom>
              <a:solidFill>
                <a:srgbClr val="FFCC99"/>
              </a:solidFill>
              <a:ln w="9525" cap="rnd">
                <a:solidFill>
                  <a:srgbClr val="3366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1469" name="Rectangle 29"/>
            <p:cNvSpPr>
              <a:spLocks noChangeArrowheads="1"/>
            </p:cNvSpPr>
            <p:nvPr/>
          </p:nvSpPr>
          <p:spPr bwMode="auto">
            <a:xfrm>
              <a:off x="1253" y="3295"/>
              <a:ext cx="48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de-DE" altLang="en-US" sz="1200" b="1">
                  <a:solidFill>
                    <a:srgbClr val="C0C0C0"/>
                  </a:solidFill>
                </a:rPr>
                <a:t>Connection</a:t>
              </a:r>
              <a:endParaRPr lang="de-DE" altLang="en-US" sz="1800"/>
            </a:p>
          </p:txBody>
        </p:sp>
        <p:grpSp>
          <p:nvGrpSpPr>
            <p:cNvPr id="61470" name="Group 30"/>
            <p:cNvGrpSpPr>
              <a:grpSpLocks/>
            </p:cNvGrpSpPr>
            <p:nvPr/>
          </p:nvGrpSpPr>
          <p:grpSpPr bwMode="auto">
            <a:xfrm>
              <a:off x="881" y="3294"/>
              <a:ext cx="1219" cy="109"/>
              <a:chOff x="881" y="3294"/>
              <a:chExt cx="1219" cy="109"/>
            </a:xfrm>
          </p:grpSpPr>
          <p:sp>
            <p:nvSpPr>
              <p:cNvPr id="61471" name="Freeform 31"/>
              <p:cNvSpPr>
                <a:spLocks/>
              </p:cNvSpPr>
              <p:nvPr/>
            </p:nvSpPr>
            <p:spPr bwMode="auto">
              <a:xfrm>
                <a:off x="899" y="3311"/>
                <a:ext cx="1201" cy="92"/>
              </a:xfrm>
              <a:custGeom>
                <a:avLst/>
                <a:gdLst>
                  <a:gd name="T0" fmla="*/ 1104 w 1201"/>
                  <a:gd name="T1" fmla="*/ 0 h 92"/>
                  <a:gd name="T2" fmla="*/ 0 w 1201"/>
                  <a:gd name="T3" fmla="*/ 0 h 92"/>
                  <a:gd name="T4" fmla="*/ 0 w 1201"/>
                  <a:gd name="T5" fmla="*/ 92 h 92"/>
                  <a:gd name="T6" fmla="*/ 1104 w 1201"/>
                  <a:gd name="T7" fmla="*/ 92 h 92"/>
                  <a:gd name="T8" fmla="*/ 1201 w 1201"/>
                  <a:gd name="T9" fmla="*/ 46 h 92"/>
                  <a:gd name="T10" fmla="*/ 1104 w 1201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1" h="92">
                    <a:moveTo>
                      <a:pt x="1104" y="0"/>
                    </a:moveTo>
                    <a:lnTo>
                      <a:pt x="0" y="0"/>
                    </a:lnTo>
                    <a:lnTo>
                      <a:pt x="0" y="92"/>
                    </a:lnTo>
                    <a:lnTo>
                      <a:pt x="1104" y="92"/>
                    </a:lnTo>
                    <a:lnTo>
                      <a:pt x="1201" y="46"/>
                    </a:lnTo>
                    <a:lnTo>
                      <a:pt x="1104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472" name="Freeform 32"/>
              <p:cNvSpPr>
                <a:spLocks/>
              </p:cNvSpPr>
              <p:nvPr/>
            </p:nvSpPr>
            <p:spPr bwMode="auto">
              <a:xfrm>
                <a:off x="881" y="3294"/>
                <a:ext cx="1202" cy="98"/>
              </a:xfrm>
              <a:custGeom>
                <a:avLst/>
                <a:gdLst>
                  <a:gd name="T0" fmla="*/ 1105 w 1202"/>
                  <a:gd name="T1" fmla="*/ 0 h 98"/>
                  <a:gd name="T2" fmla="*/ 0 w 1202"/>
                  <a:gd name="T3" fmla="*/ 0 h 98"/>
                  <a:gd name="T4" fmla="*/ 0 w 1202"/>
                  <a:gd name="T5" fmla="*/ 98 h 98"/>
                  <a:gd name="T6" fmla="*/ 1105 w 1202"/>
                  <a:gd name="T7" fmla="*/ 98 h 98"/>
                  <a:gd name="T8" fmla="*/ 1202 w 1202"/>
                  <a:gd name="T9" fmla="*/ 46 h 98"/>
                  <a:gd name="T10" fmla="*/ 1105 w 1202"/>
                  <a:gd name="T11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2" h="98">
                    <a:moveTo>
                      <a:pt x="1105" y="0"/>
                    </a:moveTo>
                    <a:lnTo>
                      <a:pt x="0" y="0"/>
                    </a:lnTo>
                    <a:lnTo>
                      <a:pt x="0" y="98"/>
                    </a:lnTo>
                    <a:lnTo>
                      <a:pt x="1105" y="98"/>
                    </a:lnTo>
                    <a:lnTo>
                      <a:pt x="1202" y="46"/>
                    </a:lnTo>
                    <a:lnTo>
                      <a:pt x="1105" y="0"/>
                    </a:lnTo>
                    <a:close/>
                  </a:path>
                </a:pathLst>
              </a:custGeom>
              <a:solidFill>
                <a:srgbClr val="3366FF"/>
              </a:solidFill>
              <a:ln w="952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1473" name="Rectangle 33"/>
            <p:cNvSpPr>
              <a:spLocks noChangeArrowheads="1"/>
            </p:cNvSpPr>
            <p:nvPr/>
          </p:nvSpPr>
          <p:spPr bwMode="auto">
            <a:xfrm>
              <a:off x="1236" y="3277"/>
              <a:ext cx="48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de-DE" altLang="en-US" sz="1200" b="1">
                  <a:solidFill>
                    <a:srgbClr val="FFFFFF"/>
                  </a:solidFill>
                </a:rPr>
                <a:t>Connection</a:t>
              </a:r>
              <a:endParaRPr lang="de-DE" altLang="en-US" sz="1800"/>
            </a:p>
          </p:txBody>
        </p:sp>
        <p:sp>
          <p:nvSpPr>
            <p:cNvPr id="61474" name="Rectangle 34"/>
            <p:cNvSpPr>
              <a:spLocks noChangeArrowheads="1"/>
            </p:cNvSpPr>
            <p:nvPr/>
          </p:nvSpPr>
          <p:spPr bwMode="auto">
            <a:xfrm>
              <a:off x="1265" y="3438"/>
              <a:ext cx="44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de-DE" altLang="en-US" sz="1200" b="1">
                  <a:solidFill>
                    <a:srgbClr val="C0C0C0"/>
                  </a:solidFill>
                </a:rPr>
                <a:t>Brokerage</a:t>
              </a:r>
              <a:endParaRPr lang="de-DE" altLang="en-US" sz="1800"/>
            </a:p>
          </p:txBody>
        </p:sp>
        <p:grpSp>
          <p:nvGrpSpPr>
            <p:cNvPr id="61475" name="Group 35"/>
            <p:cNvGrpSpPr>
              <a:grpSpLocks/>
            </p:cNvGrpSpPr>
            <p:nvPr/>
          </p:nvGrpSpPr>
          <p:grpSpPr bwMode="auto">
            <a:xfrm>
              <a:off x="881" y="3437"/>
              <a:ext cx="1219" cy="109"/>
              <a:chOff x="881" y="3437"/>
              <a:chExt cx="1219" cy="109"/>
            </a:xfrm>
          </p:grpSpPr>
          <p:sp>
            <p:nvSpPr>
              <p:cNvPr id="61476" name="Freeform 36"/>
              <p:cNvSpPr>
                <a:spLocks/>
              </p:cNvSpPr>
              <p:nvPr/>
            </p:nvSpPr>
            <p:spPr bwMode="auto">
              <a:xfrm>
                <a:off x="899" y="3449"/>
                <a:ext cx="1201" cy="97"/>
              </a:xfrm>
              <a:custGeom>
                <a:avLst/>
                <a:gdLst>
                  <a:gd name="T0" fmla="*/ 1104 w 1201"/>
                  <a:gd name="T1" fmla="*/ 0 h 97"/>
                  <a:gd name="T2" fmla="*/ 0 w 1201"/>
                  <a:gd name="T3" fmla="*/ 0 h 97"/>
                  <a:gd name="T4" fmla="*/ 0 w 1201"/>
                  <a:gd name="T5" fmla="*/ 97 h 97"/>
                  <a:gd name="T6" fmla="*/ 1104 w 1201"/>
                  <a:gd name="T7" fmla="*/ 97 h 97"/>
                  <a:gd name="T8" fmla="*/ 1201 w 1201"/>
                  <a:gd name="T9" fmla="*/ 51 h 97"/>
                  <a:gd name="T10" fmla="*/ 1104 w 1201"/>
                  <a:gd name="T11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1" h="97">
                    <a:moveTo>
                      <a:pt x="1104" y="0"/>
                    </a:moveTo>
                    <a:lnTo>
                      <a:pt x="0" y="0"/>
                    </a:lnTo>
                    <a:lnTo>
                      <a:pt x="0" y="97"/>
                    </a:lnTo>
                    <a:lnTo>
                      <a:pt x="1104" y="97"/>
                    </a:lnTo>
                    <a:lnTo>
                      <a:pt x="1201" y="51"/>
                    </a:lnTo>
                    <a:lnTo>
                      <a:pt x="1104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477" name="Freeform 37"/>
              <p:cNvSpPr>
                <a:spLocks/>
              </p:cNvSpPr>
              <p:nvPr/>
            </p:nvSpPr>
            <p:spPr bwMode="auto">
              <a:xfrm>
                <a:off x="881" y="3437"/>
                <a:ext cx="1202" cy="92"/>
              </a:xfrm>
              <a:custGeom>
                <a:avLst/>
                <a:gdLst>
                  <a:gd name="T0" fmla="*/ 1105 w 1202"/>
                  <a:gd name="T1" fmla="*/ 0 h 92"/>
                  <a:gd name="T2" fmla="*/ 0 w 1202"/>
                  <a:gd name="T3" fmla="*/ 0 h 92"/>
                  <a:gd name="T4" fmla="*/ 0 w 1202"/>
                  <a:gd name="T5" fmla="*/ 92 h 92"/>
                  <a:gd name="T6" fmla="*/ 1105 w 1202"/>
                  <a:gd name="T7" fmla="*/ 92 h 92"/>
                  <a:gd name="T8" fmla="*/ 1202 w 1202"/>
                  <a:gd name="T9" fmla="*/ 46 h 92"/>
                  <a:gd name="T10" fmla="*/ 1105 w 1202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2" h="92">
                    <a:moveTo>
                      <a:pt x="1105" y="0"/>
                    </a:moveTo>
                    <a:lnTo>
                      <a:pt x="0" y="0"/>
                    </a:lnTo>
                    <a:lnTo>
                      <a:pt x="0" y="92"/>
                    </a:lnTo>
                    <a:lnTo>
                      <a:pt x="1105" y="92"/>
                    </a:lnTo>
                    <a:lnTo>
                      <a:pt x="1202" y="46"/>
                    </a:lnTo>
                    <a:lnTo>
                      <a:pt x="1105" y="0"/>
                    </a:lnTo>
                    <a:close/>
                  </a:path>
                </a:pathLst>
              </a:custGeom>
              <a:solidFill>
                <a:srgbClr val="3366FF"/>
              </a:solidFill>
              <a:ln w="952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1478" name="Rectangle 38"/>
            <p:cNvSpPr>
              <a:spLocks noChangeArrowheads="1"/>
            </p:cNvSpPr>
            <p:nvPr/>
          </p:nvSpPr>
          <p:spPr bwMode="auto">
            <a:xfrm>
              <a:off x="1248" y="3420"/>
              <a:ext cx="44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de-DE" altLang="en-US" sz="1200" b="1">
                  <a:solidFill>
                    <a:srgbClr val="FFFFFF"/>
                  </a:solidFill>
                </a:rPr>
                <a:t>Brokerage</a:t>
              </a:r>
              <a:endParaRPr lang="de-DE" altLang="en-US" sz="1800"/>
            </a:p>
          </p:txBody>
        </p:sp>
        <p:sp>
          <p:nvSpPr>
            <p:cNvPr id="61479" name="Rectangle 39"/>
            <p:cNvSpPr>
              <a:spLocks noChangeArrowheads="1"/>
            </p:cNvSpPr>
            <p:nvPr/>
          </p:nvSpPr>
          <p:spPr bwMode="auto">
            <a:xfrm>
              <a:off x="1253" y="3575"/>
              <a:ext cx="45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de-DE" altLang="en-US" sz="1200" b="1">
                  <a:solidFill>
                    <a:srgbClr val="C0C0C0"/>
                  </a:solidFill>
                </a:rPr>
                <a:t>Ownership</a:t>
              </a:r>
              <a:endParaRPr lang="de-DE" altLang="en-US" sz="1800"/>
            </a:p>
          </p:txBody>
        </p:sp>
        <p:grpSp>
          <p:nvGrpSpPr>
            <p:cNvPr id="61480" name="Group 40"/>
            <p:cNvGrpSpPr>
              <a:grpSpLocks/>
            </p:cNvGrpSpPr>
            <p:nvPr/>
          </p:nvGrpSpPr>
          <p:grpSpPr bwMode="auto">
            <a:xfrm>
              <a:off x="881" y="3575"/>
              <a:ext cx="1219" cy="108"/>
              <a:chOff x="881" y="3575"/>
              <a:chExt cx="1219" cy="108"/>
            </a:xfrm>
          </p:grpSpPr>
          <p:sp>
            <p:nvSpPr>
              <p:cNvPr id="61481" name="Freeform 41"/>
              <p:cNvSpPr>
                <a:spLocks/>
              </p:cNvSpPr>
              <p:nvPr/>
            </p:nvSpPr>
            <p:spPr bwMode="auto">
              <a:xfrm>
                <a:off x="899" y="3592"/>
                <a:ext cx="1201" cy="91"/>
              </a:xfrm>
              <a:custGeom>
                <a:avLst/>
                <a:gdLst>
                  <a:gd name="T0" fmla="*/ 1104 w 1201"/>
                  <a:gd name="T1" fmla="*/ 0 h 91"/>
                  <a:gd name="T2" fmla="*/ 0 w 1201"/>
                  <a:gd name="T3" fmla="*/ 0 h 91"/>
                  <a:gd name="T4" fmla="*/ 0 w 1201"/>
                  <a:gd name="T5" fmla="*/ 91 h 91"/>
                  <a:gd name="T6" fmla="*/ 1104 w 1201"/>
                  <a:gd name="T7" fmla="*/ 91 h 91"/>
                  <a:gd name="T8" fmla="*/ 1201 w 1201"/>
                  <a:gd name="T9" fmla="*/ 46 h 91"/>
                  <a:gd name="T10" fmla="*/ 1104 w 1201"/>
                  <a:gd name="T11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1" h="91">
                    <a:moveTo>
                      <a:pt x="1104" y="0"/>
                    </a:moveTo>
                    <a:lnTo>
                      <a:pt x="0" y="0"/>
                    </a:lnTo>
                    <a:lnTo>
                      <a:pt x="0" y="91"/>
                    </a:lnTo>
                    <a:lnTo>
                      <a:pt x="1104" y="91"/>
                    </a:lnTo>
                    <a:lnTo>
                      <a:pt x="1201" y="46"/>
                    </a:lnTo>
                    <a:lnTo>
                      <a:pt x="1104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482" name="Freeform 42"/>
              <p:cNvSpPr>
                <a:spLocks/>
              </p:cNvSpPr>
              <p:nvPr/>
            </p:nvSpPr>
            <p:spPr bwMode="auto">
              <a:xfrm>
                <a:off x="881" y="3575"/>
                <a:ext cx="1202" cy="97"/>
              </a:xfrm>
              <a:custGeom>
                <a:avLst/>
                <a:gdLst>
                  <a:gd name="T0" fmla="*/ 1105 w 1202"/>
                  <a:gd name="T1" fmla="*/ 0 h 97"/>
                  <a:gd name="T2" fmla="*/ 0 w 1202"/>
                  <a:gd name="T3" fmla="*/ 0 h 97"/>
                  <a:gd name="T4" fmla="*/ 0 w 1202"/>
                  <a:gd name="T5" fmla="*/ 97 h 97"/>
                  <a:gd name="T6" fmla="*/ 1105 w 1202"/>
                  <a:gd name="T7" fmla="*/ 97 h 97"/>
                  <a:gd name="T8" fmla="*/ 1202 w 1202"/>
                  <a:gd name="T9" fmla="*/ 45 h 97"/>
                  <a:gd name="T10" fmla="*/ 1105 w 1202"/>
                  <a:gd name="T11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2" h="97">
                    <a:moveTo>
                      <a:pt x="1105" y="0"/>
                    </a:moveTo>
                    <a:lnTo>
                      <a:pt x="0" y="0"/>
                    </a:lnTo>
                    <a:lnTo>
                      <a:pt x="0" y="97"/>
                    </a:lnTo>
                    <a:lnTo>
                      <a:pt x="1105" y="97"/>
                    </a:lnTo>
                    <a:lnTo>
                      <a:pt x="1202" y="45"/>
                    </a:lnTo>
                    <a:lnTo>
                      <a:pt x="1105" y="0"/>
                    </a:lnTo>
                    <a:close/>
                  </a:path>
                </a:pathLst>
              </a:custGeom>
              <a:solidFill>
                <a:srgbClr val="3366FF"/>
              </a:solidFill>
              <a:ln w="952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1483" name="Rectangle 43"/>
            <p:cNvSpPr>
              <a:spLocks noChangeArrowheads="1"/>
            </p:cNvSpPr>
            <p:nvPr/>
          </p:nvSpPr>
          <p:spPr bwMode="auto">
            <a:xfrm>
              <a:off x="1236" y="3558"/>
              <a:ext cx="45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de-DE" altLang="en-US" sz="1200" b="1">
                  <a:solidFill>
                    <a:srgbClr val="FFFFFF"/>
                  </a:solidFill>
                </a:rPr>
                <a:t>Ownership</a:t>
              </a:r>
              <a:endParaRPr lang="de-DE" altLang="en-US" sz="1800"/>
            </a:p>
          </p:txBody>
        </p:sp>
        <p:grpSp>
          <p:nvGrpSpPr>
            <p:cNvPr id="61484" name="Group 44"/>
            <p:cNvGrpSpPr>
              <a:grpSpLocks/>
            </p:cNvGrpSpPr>
            <p:nvPr/>
          </p:nvGrpSpPr>
          <p:grpSpPr bwMode="auto">
            <a:xfrm>
              <a:off x="796" y="3237"/>
              <a:ext cx="1636" cy="515"/>
              <a:chOff x="796" y="3237"/>
              <a:chExt cx="1636" cy="515"/>
            </a:xfrm>
          </p:grpSpPr>
          <p:sp>
            <p:nvSpPr>
              <p:cNvPr id="61485" name="Freeform 45"/>
              <p:cNvSpPr>
                <a:spLocks/>
              </p:cNvSpPr>
              <p:nvPr/>
            </p:nvSpPr>
            <p:spPr bwMode="auto">
              <a:xfrm>
                <a:off x="813" y="3254"/>
                <a:ext cx="1619" cy="498"/>
              </a:xfrm>
              <a:custGeom>
                <a:avLst/>
                <a:gdLst>
                  <a:gd name="T0" fmla="*/ 1218 w 1619"/>
                  <a:gd name="T1" fmla="*/ 0 h 498"/>
                  <a:gd name="T2" fmla="*/ 0 w 1619"/>
                  <a:gd name="T3" fmla="*/ 0 h 498"/>
                  <a:gd name="T4" fmla="*/ 0 w 1619"/>
                  <a:gd name="T5" fmla="*/ 498 h 498"/>
                  <a:gd name="T6" fmla="*/ 1218 w 1619"/>
                  <a:gd name="T7" fmla="*/ 498 h 498"/>
                  <a:gd name="T8" fmla="*/ 1619 w 1619"/>
                  <a:gd name="T9" fmla="*/ 246 h 498"/>
                  <a:gd name="T10" fmla="*/ 1218 w 1619"/>
                  <a:gd name="T11" fmla="*/ 0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19" h="498">
                    <a:moveTo>
                      <a:pt x="1218" y="0"/>
                    </a:moveTo>
                    <a:lnTo>
                      <a:pt x="0" y="0"/>
                    </a:lnTo>
                    <a:lnTo>
                      <a:pt x="0" y="498"/>
                    </a:lnTo>
                    <a:lnTo>
                      <a:pt x="1218" y="498"/>
                    </a:lnTo>
                    <a:lnTo>
                      <a:pt x="1619" y="246"/>
                    </a:lnTo>
                    <a:lnTo>
                      <a:pt x="1218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486" name="Freeform 46"/>
              <p:cNvSpPr>
                <a:spLocks/>
              </p:cNvSpPr>
              <p:nvPr/>
            </p:nvSpPr>
            <p:spPr bwMode="auto">
              <a:xfrm>
                <a:off x="796" y="3237"/>
                <a:ext cx="1625" cy="498"/>
              </a:xfrm>
              <a:custGeom>
                <a:avLst/>
                <a:gdLst>
                  <a:gd name="T0" fmla="*/ 1218 w 1625"/>
                  <a:gd name="T1" fmla="*/ 0 h 498"/>
                  <a:gd name="T2" fmla="*/ 0 w 1625"/>
                  <a:gd name="T3" fmla="*/ 0 h 498"/>
                  <a:gd name="T4" fmla="*/ 0 w 1625"/>
                  <a:gd name="T5" fmla="*/ 498 h 498"/>
                  <a:gd name="T6" fmla="*/ 1218 w 1625"/>
                  <a:gd name="T7" fmla="*/ 498 h 498"/>
                  <a:gd name="T8" fmla="*/ 1625 w 1625"/>
                  <a:gd name="T9" fmla="*/ 252 h 498"/>
                  <a:gd name="T10" fmla="*/ 1218 w 1625"/>
                  <a:gd name="T11" fmla="*/ 0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25" h="498">
                    <a:moveTo>
                      <a:pt x="1218" y="0"/>
                    </a:moveTo>
                    <a:lnTo>
                      <a:pt x="0" y="0"/>
                    </a:lnTo>
                    <a:lnTo>
                      <a:pt x="0" y="498"/>
                    </a:lnTo>
                    <a:lnTo>
                      <a:pt x="1218" y="498"/>
                    </a:lnTo>
                    <a:lnTo>
                      <a:pt x="1625" y="252"/>
                    </a:lnTo>
                    <a:lnTo>
                      <a:pt x="1218" y="0"/>
                    </a:lnTo>
                    <a:close/>
                  </a:path>
                </a:pathLst>
              </a:custGeom>
              <a:solidFill>
                <a:srgbClr val="FFCC99"/>
              </a:solidFill>
              <a:ln w="9525" cap="rnd">
                <a:solidFill>
                  <a:srgbClr val="3366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1487" name="Rectangle 47"/>
            <p:cNvSpPr>
              <a:spLocks noChangeArrowheads="1"/>
            </p:cNvSpPr>
            <p:nvPr/>
          </p:nvSpPr>
          <p:spPr bwMode="auto">
            <a:xfrm>
              <a:off x="1253" y="3295"/>
              <a:ext cx="48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de-DE" altLang="en-US" sz="1200" b="1">
                  <a:solidFill>
                    <a:srgbClr val="C0C0C0"/>
                  </a:solidFill>
                </a:rPr>
                <a:t>Connection</a:t>
              </a:r>
              <a:endParaRPr lang="de-DE" altLang="en-US" sz="1800"/>
            </a:p>
          </p:txBody>
        </p:sp>
        <p:grpSp>
          <p:nvGrpSpPr>
            <p:cNvPr id="61488" name="Group 48"/>
            <p:cNvGrpSpPr>
              <a:grpSpLocks/>
            </p:cNvGrpSpPr>
            <p:nvPr/>
          </p:nvGrpSpPr>
          <p:grpSpPr bwMode="auto">
            <a:xfrm>
              <a:off x="881" y="3294"/>
              <a:ext cx="1219" cy="109"/>
              <a:chOff x="881" y="3294"/>
              <a:chExt cx="1219" cy="109"/>
            </a:xfrm>
          </p:grpSpPr>
          <p:sp>
            <p:nvSpPr>
              <p:cNvPr id="61489" name="Freeform 49"/>
              <p:cNvSpPr>
                <a:spLocks/>
              </p:cNvSpPr>
              <p:nvPr/>
            </p:nvSpPr>
            <p:spPr bwMode="auto">
              <a:xfrm>
                <a:off x="899" y="3311"/>
                <a:ext cx="1201" cy="92"/>
              </a:xfrm>
              <a:custGeom>
                <a:avLst/>
                <a:gdLst>
                  <a:gd name="T0" fmla="*/ 1104 w 1201"/>
                  <a:gd name="T1" fmla="*/ 0 h 92"/>
                  <a:gd name="T2" fmla="*/ 0 w 1201"/>
                  <a:gd name="T3" fmla="*/ 0 h 92"/>
                  <a:gd name="T4" fmla="*/ 0 w 1201"/>
                  <a:gd name="T5" fmla="*/ 92 h 92"/>
                  <a:gd name="T6" fmla="*/ 1104 w 1201"/>
                  <a:gd name="T7" fmla="*/ 92 h 92"/>
                  <a:gd name="T8" fmla="*/ 1201 w 1201"/>
                  <a:gd name="T9" fmla="*/ 46 h 92"/>
                  <a:gd name="T10" fmla="*/ 1104 w 1201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1" h="92">
                    <a:moveTo>
                      <a:pt x="1104" y="0"/>
                    </a:moveTo>
                    <a:lnTo>
                      <a:pt x="0" y="0"/>
                    </a:lnTo>
                    <a:lnTo>
                      <a:pt x="0" y="92"/>
                    </a:lnTo>
                    <a:lnTo>
                      <a:pt x="1104" y="92"/>
                    </a:lnTo>
                    <a:lnTo>
                      <a:pt x="1201" y="46"/>
                    </a:lnTo>
                    <a:lnTo>
                      <a:pt x="1104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490" name="Freeform 50"/>
              <p:cNvSpPr>
                <a:spLocks/>
              </p:cNvSpPr>
              <p:nvPr/>
            </p:nvSpPr>
            <p:spPr bwMode="auto">
              <a:xfrm>
                <a:off x="881" y="3294"/>
                <a:ext cx="1202" cy="98"/>
              </a:xfrm>
              <a:custGeom>
                <a:avLst/>
                <a:gdLst>
                  <a:gd name="T0" fmla="*/ 1105 w 1202"/>
                  <a:gd name="T1" fmla="*/ 0 h 98"/>
                  <a:gd name="T2" fmla="*/ 0 w 1202"/>
                  <a:gd name="T3" fmla="*/ 0 h 98"/>
                  <a:gd name="T4" fmla="*/ 0 w 1202"/>
                  <a:gd name="T5" fmla="*/ 98 h 98"/>
                  <a:gd name="T6" fmla="*/ 1105 w 1202"/>
                  <a:gd name="T7" fmla="*/ 98 h 98"/>
                  <a:gd name="T8" fmla="*/ 1202 w 1202"/>
                  <a:gd name="T9" fmla="*/ 46 h 98"/>
                  <a:gd name="T10" fmla="*/ 1105 w 1202"/>
                  <a:gd name="T11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2" h="98">
                    <a:moveTo>
                      <a:pt x="1105" y="0"/>
                    </a:moveTo>
                    <a:lnTo>
                      <a:pt x="0" y="0"/>
                    </a:lnTo>
                    <a:lnTo>
                      <a:pt x="0" y="98"/>
                    </a:lnTo>
                    <a:lnTo>
                      <a:pt x="1105" y="98"/>
                    </a:lnTo>
                    <a:lnTo>
                      <a:pt x="1202" y="46"/>
                    </a:lnTo>
                    <a:lnTo>
                      <a:pt x="1105" y="0"/>
                    </a:lnTo>
                    <a:close/>
                  </a:path>
                </a:pathLst>
              </a:custGeom>
              <a:solidFill>
                <a:srgbClr val="3366FF"/>
              </a:solidFill>
              <a:ln w="952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1491" name="Rectangle 51"/>
            <p:cNvSpPr>
              <a:spLocks noChangeArrowheads="1"/>
            </p:cNvSpPr>
            <p:nvPr/>
          </p:nvSpPr>
          <p:spPr bwMode="auto">
            <a:xfrm>
              <a:off x="1236" y="3277"/>
              <a:ext cx="48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de-DE" altLang="en-US" sz="1200" b="1">
                  <a:solidFill>
                    <a:srgbClr val="FFFFFF"/>
                  </a:solidFill>
                </a:rPr>
                <a:t>Connection</a:t>
              </a:r>
              <a:endParaRPr lang="de-DE" altLang="en-US" sz="1800"/>
            </a:p>
          </p:txBody>
        </p:sp>
        <p:sp>
          <p:nvSpPr>
            <p:cNvPr id="61492" name="Rectangle 52"/>
            <p:cNvSpPr>
              <a:spLocks noChangeArrowheads="1"/>
            </p:cNvSpPr>
            <p:nvPr/>
          </p:nvSpPr>
          <p:spPr bwMode="auto">
            <a:xfrm>
              <a:off x="1265" y="3438"/>
              <a:ext cx="44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de-DE" altLang="en-US" sz="1200" b="1">
                  <a:solidFill>
                    <a:srgbClr val="C0C0C0"/>
                  </a:solidFill>
                </a:rPr>
                <a:t>Brokerage</a:t>
              </a:r>
              <a:endParaRPr lang="de-DE" altLang="en-US" sz="1800"/>
            </a:p>
          </p:txBody>
        </p:sp>
        <p:grpSp>
          <p:nvGrpSpPr>
            <p:cNvPr id="61493" name="Group 53"/>
            <p:cNvGrpSpPr>
              <a:grpSpLocks/>
            </p:cNvGrpSpPr>
            <p:nvPr/>
          </p:nvGrpSpPr>
          <p:grpSpPr bwMode="auto">
            <a:xfrm>
              <a:off x="881" y="3437"/>
              <a:ext cx="1219" cy="109"/>
              <a:chOff x="881" y="3437"/>
              <a:chExt cx="1219" cy="109"/>
            </a:xfrm>
          </p:grpSpPr>
          <p:sp>
            <p:nvSpPr>
              <p:cNvPr id="61494" name="Freeform 54"/>
              <p:cNvSpPr>
                <a:spLocks/>
              </p:cNvSpPr>
              <p:nvPr/>
            </p:nvSpPr>
            <p:spPr bwMode="auto">
              <a:xfrm>
                <a:off x="899" y="3449"/>
                <a:ext cx="1201" cy="97"/>
              </a:xfrm>
              <a:custGeom>
                <a:avLst/>
                <a:gdLst>
                  <a:gd name="T0" fmla="*/ 1104 w 1201"/>
                  <a:gd name="T1" fmla="*/ 0 h 97"/>
                  <a:gd name="T2" fmla="*/ 0 w 1201"/>
                  <a:gd name="T3" fmla="*/ 0 h 97"/>
                  <a:gd name="T4" fmla="*/ 0 w 1201"/>
                  <a:gd name="T5" fmla="*/ 97 h 97"/>
                  <a:gd name="T6" fmla="*/ 1104 w 1201"/>
                  <a:gd name="T7" fmla="*/ 97 h 97"/>
                  <a:gd name="T8" fmla="*/ 1201 w 1201"/>
                  <a:gd name="T9" fmla="*/ 51 h 97"/>
                  <a:gd name="T10" fmla="*/ 1104 w 1201"/>
                  <a:gd name="T11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1" h="97">
                    <a:moveTo>
                      <a:pt x="1104" y="0"/>
                    </a:moveTo>
                    <a:lnTo>
                      <a:pt x="0" y="0"/>
                    </a:lnTo>
                    <a:lnTo>
                      <a:pt x="0" y="97"/>
                    </a:lnTo>
                    <a:lnTo>
                      <a:pt x="1104" y="97"/>
                    </a:lnTo>
                    <a:lnTo>
                      <a:pt x="1201" y="51"/>
                    </a:lnTo>
                    <a:lnTo>
                      <a:pt x="1104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495" name="Freeform 55"/>
              <p:cNvSpPr>
                <a:spLocks/>
              </p:cNvSpPr>
              <p:nvPr/>
            </p:nvSpPr>
            <p:spPr bwMode="auto">
              <a:xfrm>
                <a:off x="881" y="3437"/>
                <a:ext cx="1202" cy="92"/>
              </a:xfrm>
              <a:custGeom>
                <a:avLst/>
                <a:gdLst>
                  <a:gd name="T0" fmla="*/ 1105 w 1202"/>
                  <a:gd name="T1" fmla="*/ 0 h 92"/>
                  <a:gd name="T2" fmla="*/ 0 w 1202"/>
                  <a:gd name="T3" fmla="*/ 0 h 92"/>
                  <a:gd name="T4" fmla="*/ 0 w 1202"/>
                  <a:gd name="T5" fmla="*/ 92 h 92"/>
                  <a:gd name="T6" fmla="*/ 1105 w 1202"/>
                  <a:gd name="T7" fmla="*/ 92 h 92"/>
                  <a:gd name="T8" fmla="*/ 1202 w 1202"/>
                  <a:gd name="T9" fmla="*/ 46 h 92"/>
                  <a:gd name="T10" fmla="*/ 1105 w 1202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2" h="92">
                    <a:moveTo>
                      <a:pt x="1105" y="0"/>
                    </a:moveTo>
                    <a:lnTo>
                      <a:pt x="0" y="0"/>
                    </a:lnTo>
                    <a:lnTo>
                      <a:pt x="0" y="92"/>
                    </a:lnTo>
                    <a:lnTo>
                      <a:pt x="1105" y="92"/>
                    </a:lnTo>
                    <a:lnTo>
                      <a:pt x="1202" y="46"/>
                    </a:lnTo>
                    <a:lnTo>
                      <a:pt x="1105" y="0"/>
                    </a:lnTo>
                    <a:close/>
                  </a:path>
                </a:pathLst>
              </a:custGeom>
              <a:solidFill>
                <a:srgbClr val="3366FF"/>
              </a:solidFill>
              <a:ln w="952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1496" name="Rectangle 56"/>
            <p:cNvSpPr>
              <a:spLocks noChangeArrowheads="1"/>
            </p:cNvSpPr>
            <p:nvPr/>
          </p:nvSpPr>
          <p:spPr bwMode="auto">
            <a:xfrm>
              <a:off x="1248" y="3420"/>
              <a:ext cx="44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de-DE" altLang="en-US" sz="1200" b="1">
                  <a:solidFill>
                    <a:srgbClr val="FFFFFF"/>
                  </a:solidFill>
                </a:rPr>
                <a:t>Brokerage</a:t>
              </a:r>
              <a:endParaRPr lang="de-DE" altLang="en-US" sz="1800"/>
            </a:p>
          </p:txBody>
        </p:sp>
        <p:sp>
          <p:nvSpPr>
            <p:cNvPr id="61497" name="Rectangle 57"/>
            <p:cNvSpPr>
              <a:spLocks noChangeArrowheads="1"/>
            </p:cNvSpPr>
            <p:nvPr/>
          </p:nvSpPr>
          <p:spPr bwMode="auto">
            <a:xfrm>
              <a:off x="1253" y="3575"/>
              <a:ext cx="45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de-DE" altLang="en-US" sz="1200" b="1">
                  <a:solidFill>
                    <a:srgbClr val="C0C0C0"/>
                  </a:solidFill>
                </a:rPr>
                <a:t>Ownership</a:t>
              </a:r>
              <a:endParaRPr lang="de-DE" altLang="en-US" sz="1800"/>
            </a:p>
          </p:txBody>
        </p:sp>
        <p:grpSp>
          <p:nvGrpSpPr>
            <p:cNvPr id="61498" name="Group 58"/>
            <p:cNvGrpSpPr>
              <a:grpSpLocks/>
            </p:cNvGrpSpPr>
            <p:nvPr/>
          </p:nvGrpSpPr>
          <p:grpSpPr bwMode="auto">
            <a:xfrm>
              <a:off x="881" y="3575"/>
              <a:ext cx="1219" cy="108"/>
              <a:chOff x="881" y="3575"/>
              <a:chExt cx="1219" cy="108"/>
            </a:xfrm>
          </p:grpSpPr>
          <p:sp>
            <p:nvSpPr>
              <p:cNvPr id="61499" name="Freeform 59"/>
              <p:cNvSpPr>
                <a:spLocks/>
              </p:cNvSpPr>
              <p:nvPr/>
            </p:nvSpPr>
            <p:spPr bwMode="auto">
              <a:xfrm>
                <a:off x="899" y="3592"/>
                <a:ext cx="1201" cy="91"/>
              </a:xfrm>
              <a:custGeom>
                <a:avLst/>
                <a:gdLst>
                  <a:gd name="T0" fmla="*/ 1104 w 1201"/>
                  <a:gd name="T1" fmla="*/ 0 h 91"/>
                  <a:gd name="T2" fmla="*/ 0 w 1201"/>
                  <a:gd name="T3" fmla="*/ 0 h 91"/>
                  <a:gd name="T4" fmla="*/ 0 w 1201"/>
                  <a:gd name="T5" fmla="*/ 91 h 91"/>
                  <a:gd name="T6" fmla="*/ 1104 w 1201"/>
                  <a:gd name="T7" fmla="*/ 91 h 91"/>
                  <a:gd name="T8" fmla="*/ 1201 w 1201"/>
                  <a:gd name="T9" fmla="*/ 46 h 91"/>
                  <a:gd name="T10" fmla="*/ 1104 w 1201"/>
                  <a:gd name="T11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1" h="91">
                    <a:moveTo>
                      <a:pt x="1104" y="0"/>
                    </a:moveTo>
                    <a:lnTo>
                      <a:pt x="0" y="0"/>
                    </a:lnTo>
                    <a:lnTo>
                      <a:pt x="0" y="91"/>
                    </a:lnTo>
                    <a:lnTo>
                      <a:pt x="1104" y="91"/>
                    </a:lnTo>
                    <a:lnTo>
                      <a:pt x="1201" y="46"/>
                    </a:lnTo>
                    <a:lnTo>
                      <a:pt x="1104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500" name="Freeform 60"/>
              <p:cNvSpPr>
                <a:spLocks/>
              </p:cNvSpPr>
              <p:nvPr/>
            </p:nvSpPr>
            <p:spPr bwMode="auto">
              <a:xfrm>
                <a:off x="881" y="3575"/>
                <a:ext cx="1202" cy="97"/>
              </a:xfrm>
              <a:custGeom>
                <a:avLst/>
                <a:gdLst>
                  <a:gd name="T0" fmla="*/ 1105 w 1202"/>
                  <a:gd name="T1" fmla="*/ 0 h 97"/>
                  <a:gd name="T2" fmla="*/ 0 w 1202"/>
                  <a:gd name="T3" fmla="*/ 0 h 97"/>
                  <a:gd name="T4" fmla="*/ 0 w 1202"/>
                  <a:gd name="T5" fmla="*/ 97 h 97"/>
                  <a:gd name="T6" fmla="*/ 1105 w 1202"/>
                  <a:gd name="T7" fmla="*/ 97 h 97"/>
                  <a:gd name="T8" fmla="*/ 1202 w 1202"/>
                  <a:gd name="T9" fmla="*/ 45 h 97"/>
                  <a:gd name="T10" fmla="*/ 1105 w 1202"/>
                  <a:gd name="T11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2" h="97">
                    <a:moveTo>
                      <a:pt x="1105" y="0"/>
                    </a:moveTo>
                    <a:lnTo>
                      <a:pt x="0" y="0"/>
                    </a:lnTo>
                    <a:lnTo>
                      <a:pt x="0" y="97"/>
                    </a:lnTo>
                    <a:lnTo>
                      <a:pt x="1105" y="97"/>
                    </a:lnTo>
                    <a:lnTo>
                      <a:pt x="1202" y="45"/>
                    </a:lnTo>
                    <a:lnTo>
                      <a:pt x="1105" y="0"/>
                    </a:lnTo>
                    <a:close/>
                  </a:path>
                </a:pathLst>
              </a:custGeom>
              <a:solidFill>
                <a:srgbClr val="3366FF"/>
              </a:solidFill>
              <a:ln w="952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1501" name="Rectangle 61"/>
            <p:cNvSpPr>
              <a:spLocks noChangeArrowheads="1"/>
            </p:cNvSpPr>
            <p:nvPr/>
          </p:nvSpPr>
          <p:spPr bwMode="auto">
            <a:xfrm>
              <a:off x="1236" y="3558"/>
              <a:ext cx="45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de-DE" altLang="en-US" sz="1200" b="1">
                  <a:solidFill>
                    <a:srgbClr val="FFFFFF"/>
                  </a:solidFill>
                </a:rPr>
                <a:t>Ownership</a:t>
              </a:r>
              <a:endParaRPr lang="de-DE" altLang="en-US" sz="1800"/>
            </a:p>
          </p:txBody>
        </p:sp>
        <p:sp>
          <p:nvSpPr>
            <p:cNvPr id="61502" name="Rectangle 62"/>
            <p:cNvSpPr>
              <a:spLocks noChangeArrowheads="1"/>
            </p:cNvSpPr>
            <p:nvPr/>
          </p:nvSpPr>
          <p:spPr bwMode="auto">
            <a:xfrm>
              <a:off x="813" y="3008"/>
              <a:ext cx="984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03" name="Rectangle 63"/>
            <p:cNvSpPr>
              <a:spLocks noChangeArrowheads="1"/>
            </p:cNvSpPr>
            <p:nvPr/>
          </p:nvSpPr>
          <p:spPr bwMode="auto">
            <a:xfrm>
              <a:off x="870" y="3020"/>
              <a:ext cx="91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de-DE" altLang="en-US" sz="1400" b="1">
                  <a:solidFill>
                    <a:srgbClr val="000000"/>
                  </a:solidFill>
                </a:rPr>
                <a:t>Identity Integration</a:t>
              </a:r>
              <a:endParaRPr lang="de-DE" altLang="en-US" sz="1800"/>
            </a:p>
          </p:txBody>
        </p:sp>
      </p:grpSp>
      <p:sp>
        <p:nvSpPr>
          <p:cNvPr id="61504" name="Rectangle 64"/>
          <p:cNvSpPr>
            <a:spLocks noChangeArrowheads="1"/>
          </p:cNvSpPr>
          <p:nvPr/>
        </p:nvSpPr>
        <p:spPr bwMode="auto">
          <a:xfrm>
            <a:off x="3200400" y="2176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61505" name="Picture 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274320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06" name="Text Box 66"/>
          <p:cNvSpPr txBox="1">
            <a:spLocks noChangeArrowheads="1"/>
          </p:cNvSpPr>
          <p:nvPr/>
        </p:nvSpPr>
        <p:spPr bwMode="auto">
          <a:xfrm>
            <a:off x="746125" y="862013"/>
            <a:ext cx="1766888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/>
              <a:t>Gruppierung Ebene 2</a:t>
            </a:r>
          </a:p>
        </p:txBody>
      </p:sp>
    </p:spTree>
  </p:cSld>
  <p:clrMapOvr>
    <a:masterClrMapping/>
  </p:clrMapOvr>
  <p:transition spd="med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Ressource Provisioning Prozesse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b="1">
                <a:hlinkClick r:id="rId3" action="ppaction://hlinksldjump"/>
              </a:rPr>
              <a:t>Provisioning </a:t>
            </a:r>
            <a:r>
              <a:rPr lang="de-DE" altLang="en-US" b="1"/>
              <a:t>…</a:t>
            </a:r>
          </a:p>
          <a:p>
            <a:pPr lvl="1">
              <a:lnSpc>
                <a:spcPct val="90000"/>
              </a:lnSpc>
            </a:pPr>
            <a:r>
              <a:rPr lang="de-DE" altLang="en-US" b="1"/>
              <a:t>Versorgung</a:t>
            </a:r>
            <a:r>
              <a:rPr lang="de-DE" altLang="en-US"/>
              <a:t> mit Ressourcen</a:t>
            </a:r>
          </a:p>
          <a:p>
            <a:pPr lvl="1">
              <a:lnSpc>
                <a:spcPct val="90000"/>
              </a:lnSpc>
            </a:pPr>
            <a:r>
              <a:rPr lang="de-DE" altLang="en-US"/>
              <a:t>die automatisierte </a:t>
            </a:r>
            <a:r>
              <a:rPr lang="de-DE" altLang="en-US" b="1"/>
              <a:t>Zuweisung</a:t>
            </a:r>
            <a:r>
              <a:rPr lang="de-DE" altLang="en-US"/>
              <a:t> von Berechtigungen zur Systemnutzung. </a:t>
            </a:r>
          </a:p>
          <a:p>
            <a:pPr lvl="1">
              <a:lnSpc>
                <a:spcPct val="90000"/>
              </a:lnSpc>
            </a:pPr>
            <a:r>
              <a:rPr lang="de-DE" altLang="en-US" b="1"/>
              <a:t>Änderung</a:t>
            </a:r>
            <a:r>
              <a:rPr lang="de-DE" altLang="en-US"/>
              <a:t> der Geschäftsrolle (Beförderungen, Abteilungswechsel) und Ausscheiden eines Mitarbeiters.</a:t>
            </a:r>
          </a:p>
          <a:p>
            <a:pPr>
              <a:lnSpc>
                <a:spcPct val="90000"/>
              </a:lnSpc>
            </a:pPr>
            <a:r>
              <a:rPr lang="de-DE" altLang="en-US" b="1"/>
              <a:t>De-Provisioning</a:t>
            </a:r>
            <a:r>
              <a:rPr lang="de-DE" altLang="en-US"/>
              <a:t> ...</a:t>
            </a:r>
          </a:p>
          <a:p>
            <a:pPr lvl="1">
              <a:lnSpc>
                <a:spcPct val="90000"/>
              </a:lnSpc>
            </a:pPr>
            <a:r>
              <a:rPr lang="de-DE" altLang="en-US"/>
              <a:t>Unterstützung der Änderung und des Entziehens von Ressourcen.</a:t>
            </a:r>
          </a:p>
          <a:p>
            <a:pPr lvl="1">
              <a:lnSpc>
                <a:spcPct val="90000"/>
              </a:lnSpc>
            </a:pPr>
            <a:r>
              <a:rPr lang="de-DE" altLang="en-US"/>
              <a:t>Aus Sicherheitsgründen wichtiger als das Provisioning. </a:t>
            </a:r>
          </a:p>
          <a:p>
            <a:pPr>
              <a:lnSpc>
                <a:spcPct val="90000"/>
              </a:lnSpc>
            </a:pPr>
            <a:r>
              <a:rPr lang="de-DE" altLang="en-US"/>
              <a:t>Begleitende </a:t>
            </a:r>
            <a:r>
              <a:rPr lang="de-DE" altLang="en-US" b="1"/>
              <a:t>Prüfprozesse</a:t>
            </a:r>
            <a:r>
              <a:rPr lang="de-DE" altLang="en-US"/>
              <a:t>: </a:t>
            </a:r>
          </a:p>
          <a:p>
            <a:pPr lvl="1">
              <a:lnSpc>
                <a:spcPct val="90000"/>
              </a:lnSpc>
            </a:pPr>
            <a:r>
              <a:rPr lang="de-DE" altLang="en-US"/>
              <a:t>Abgleich der tatsächlichen Zugriffsrechte in den Systemen (Ist) mit den vergebenen Rechten (Soll) überein?</a:t>
            </a:r>
          </a:p>
          <a:p>
            <a:pPr>
              <a:lnSpc>
                <a:spcPct val="90000"/>
              </a:lnSpc>
            </a:pPr>
            <a:r>
              <a:rPr lang="de-DE" altLang="en-US" b="1"/>
              <a:t>Manuelle</a:t>
            </a:r>
            <a:r>
              <a:rPr lang="de-DE" altLang="en-US"/>
              <a:t> Beantragung und Vergabe von Einzelrechten ...</a:t>
            </a:r>
          </a:p>
          <a:p>
            <a:pPr lvl="1">
              <a:lnSpc>
                <a:spcPct val="90000"/>
              </a:lnSpc>
            </a:pPr>
            <a:r>
              <a:rPr lang="de-DE" altLang="en-US"/>
              <a:t>Die Rechtestruktur eines Unternehmens lässt sich mit vertretbarem Aufwand nicht vollständig über ein Rollenmodell abbilden.</a:t>
            </a:r>
          </a:p>
          <a:p>
            <a:pPr>
              <a:lnSpc>
                <a:spcPct val="90000"/>
              </a:lnSpc>
            </a:pPr>
            <a:r>
              <a:rPr lang="de-DE" altLang="en-US"/>
              <a:t>Die </a:t>
            </a:r>
            <a:r>
              <a:rPr lang="de-DE" altLang="en-US" b="1"/>
              <a:t>semiautomatische Versorgung</a:t>
            </a:r>
            <a:r>
              <a:rPr lang="de-DE" altLang="en-US"/>
              <a:t> von Systemen, </a:t>
            </a:r>
          </a:p>
          <a:p>
            <a:pPr lvl="1">
              <a:lnSpc>
                <a:spcPct val="90000"/>
              </a:lnSpc>
            </a:pPr>
            <a:r>
              <a:rPr lang="de-DE" altLang="en-US"/>
              <a:t>für es nicht möglich ist oder sich nicht lohnt, Konnektoren zu erwerben oder zu erstellen. </a:t>
            </a:r>
          </a:p>
        </p:txBody>
      </p:sp>
      <p:sp>
        <p:nvSpPr>
          <p:cNvPr id="63492" name="Rectangl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791200" y="6400800"/>
            <a:ext cx="2438400" cy="304800"/>
          </a:xfrm>
          <a:prstGeom prst="rect">
            <a:avLst/>
          </a:prstGeom>
          <a:solidFill>
            <a:srgbClr val="DDDDDD"/>
          </a:solidFill>
          <a:ln w="1905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8C8C8C">
                <a:alpha val="50000"/>
              </a:srgbClr>
            </a:outerShdw>
          </a:effectLst>
        </p:spPr>
        <p:txBody>
          <a:bodyPr wrap="none" lIns="46800" tIns="25200" rIns="46800" bIns="25200" anchor="ctr"/>
          <a:lstStyle/>
          <a:p>
            <a:pPr algn="ctr">
              <a:buClrTx/>
              <a:buSzTx/>
              <a:buFontTx/>
              <a:buNone/>
            </a:pPr>
            <a:r>
              <a:rPr lang="de-DE" altLang="en-US" sz="1400" b="1">
                <a:latin typeface="Arial" charset="0"/>
                <a:hlinkClick r:id="rId4" action="ppaction://hlinksldjump"/>
              </a:rPr>
              <a:t>Liste</a:t>
            </a:r>
            <a:r>
              <a:rPr lang="de-DE" altLang="en-US" sz="1400" b="1">
                <a:latin typeface="Arial" charset="0"/>
              </a:rPr>
              <a:t> der Prozesse</a:t>
            </a:r>
          </a:p>
        </p:txBody>
      </p:sp>
      <p:sp>
        <p:nvSpPr>
          <p:cNvPr id="63493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172200"/>
            <a:ext cx="533400" cy="457200"/>
          </a:xfrm>
          <a:prstGeom prst="actionButtonReturn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746125" y="862013"/>
            <a:ext cx="1766888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/>
              <a:t>Gruppierung Ebene 3</a:t>
            </a:r>
          </a:p>
        </p:txBody>
      </p:sp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housekeeping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de-DE" altLang="en-US" sz="2400"/>
              <a:t>Zeiten</a:t>
            </a:r>
          </a:p>
          <a:p>
            <a:r>
              <a:rPr lang="de-DE" altLang="en-US" sz="2400"/>
              <a:t>Pausen, Rauchen, Mobiltelephon</a:t>
            </a:r>
          </a:p>
          <a:p>
            <a:r>
              <a:rPr lang="de-DE" altLang="en-US" sz="2400"/>
              <a:t>Mittagessen</a:t>
            </a:r>
          </a:p>
          <a:p>
            <a:r>
              <a:rPr lang="de-DE" altLang="en-US" sz="2400"/>
              <a:t>Protokoll, gezeigte Präsentationen, Ergebnisse</a:t>
            </a:r>
          </a:p>
          <a:p>
            <a:r>
              <a:rPr lang="de-DE" altLang="en-US" sz="2400"/>
              <a:t>Workshop-Charakter</a:t>
            </a:r>
          </a:p>
          <a:p>
            <a:r>
              <a:rPr lang="de-DE" altLang="en-US" sz="2400"/>
              <a:t>Kostenumlage</a:t>
            </a:r>
          </a:p>
          <a:p>
            <a:r>
              <a:rPr lang="de-DE" altLang="en-US" sz="2400"/>
              <a:t>...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10100" y="1655763"/>
            <a:ext cx="3771900" cy="3851275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79450" y="468313"/>
            <a:ext cx="7702550" cy="190500"/>
          </a:xfrm>
        </p:spPr>
        <p:txBody>
          <a:bodyPr/>
          <a:lstStyle/>
          <a:p>
            <a:r>
              <a:rPr lang="de-DE" altLang="en-US"/>
              <a:t>Provisioning - Produktivität und Sicherheit</a:t>
            </a: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1276350" y="1595438"/>
            <a:ext cx="9144000" cy="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8C8C8C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folHlink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46800" tIns="25200" rIns="46800" bIns="25200">
            <a:spAutoFit/>
          </a:bodyPr>
          <a:lstStyle/>
          <a:p>
            <a:endParaRPr lang="en-GB"/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41400"/>
            <a:ext cx="6823075" cy="548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1511300" y="1524000"/>
            <a:ext cx="1212850" cy="6286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>
            <a:outerShdw dist="53882" dir="2700000" algn="ctr" rotWithShape="0">
              <a:srgbClr val="8C8C8C">
                <a:alpha val="50000"/>
              </a:srgbClr>
            </a:outerShdw>
          </a:effectLst>
        </p:spPr>
        <p:txBody>
          <a:bodyPr wrap="none" lIns="46800" tIns="25200" rIns="46800" bIns="25200" anchor="ctr"/>
          <a:lstStyle/>
          <a:p>
            <a:pPr algn="ctr">
              <a:buClrTx/>
              <a:buSzTx/>
              <a:buFontTx/>
              <a:buNone/>
            </a:pPr>
            <a:r>
              <a:rPr lang="de-DE" altLang="en-US" sz="1200" b="1">
                <a:latin typeface="Arial" charset="0"/>
              </a:rPr>
              <a:t>Einstellung </a:t>
            </a:r>
            <a:br>
              <a:rPr lang="de-DE" altLang="en-US" sz="1200" b="1">
                <a:latin typeface="Arial" charset="0"/>
              </a:rPr>
            </a:br>
            <a:r>
              <a:rPr lang="de-DE" altLang="en-US" sz="1200" b="1">
                <a:latin typeface="Arial" charset="0"/>
              </a:rPr>
              <a:t>oder neue </a:t>
            </a:r>
            <a:br>
              <a:rPr lang="de-DE" altLang="en-US" sz="1200" b="1">
                <a:latin typeface="Arial" charset="0"/>
              </a:rPr>
            </a:br>
            <a:r>
              <a:rPr lang="de-DE" altLang="en-US" sz="1200" b="1">
                <a:latin typeface="Arial" charset="0"/>
              </a:rPr>
              <a:t>Funktion</a:t>
            </a:r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3111500" y="1762125"/>
            <a:ext cx="1212850" cy="628650"/>
          </a:xfrm>
          <a:prstGeom prst="rect">
            <a:avLst/>
          </a:prstGeom>
          <a:solidFill>
            <a:srgbClr val="CCECFF"/>
          </a:solidFill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>
            <a:outerShdw dist="53882" dir="2700000" algn="ctr" rotWithShape="0">
              <a:srgbClr val="8C8C8C">
                <a:alpha val="50000"/>
              </a:srgbClr>
            </a:outerShdw>
          </a:effectLst>
        </p:spPr>
        <p:txBody>
          <a:bodyPr wrap="none" lIns="46800" tIns="25200" rIns="46800" bIns="25200" anchor="ctr"/>
          <a:lstStyle/>
          <a:p>
            <a:pPr algn="ctr">
              <a:buClrTx/>
              <a:buSzTx/>
              <a:buFontTx/>
              <a:buNone/>
            </a:pPr>
            <a:r>
              <a:rPr lang="de-DE" altLang="en-US" sz="1200" b="1">
                <a:latin typeface="Arial" charset="0"/>
              </a:rPr>
              <a:t>Zugriffsrecht</a:t>
            </a:r>
            <a:br>
              <a:rPr lang="de-DE" altLang="en-US" sz="1200" b="1">
                <a:latin typeface="Arial" charset="0"/>
              </a:rPr>
            </a:br>
            <a:r>
              <a:rPr lang="de-DE" altLang="en-US" sz="1200" b="1">
                <a:latin typeface="Arial" charset="0"/>
              </a:rPr>
              <a:t>beantragen</a:t>
            </a: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4676775" y="1924050"/>
            <a:ext cx="1212850" cy="628650"/>
          </a:xfrm>
          <a:prstGeom prst="rect">
            <a:avLst/>
          </a:prstGeom>
          <a:solidFill>
            <a:srgbClr val="99CCFF"/>
          </a:solidFill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>
            <a:outerShdw dist="53882" dir="2700000" algn="ctr" rotWithShape="0">
              <a:srgbClr val="8C8C8C">
                <a:alpha val="50000"/>
              </a:srgbClr>
            </a:outerShdw>
          </a:effectLst>
        </p:spPr>
        <p:txBody>
          <a:bodyPr wrap="none" lIns="46800" tIns="25200" rIns="46800" bIns="25200" anchor="ctr"/>
          <a:lstStyle/>
          <a:p>
            <a:pPr algn="ctr">
              <a:buClrTx/>
              <a:buSzTx/>
              <a:buFontTx/>
              <a:buNone/>
            </a:pPr>
            <a:r>
              <a:rPr lang="de-DE" altLang="en-US" sz="1200" b="1">
                <a:latin typeface="Arial" charset="0"/>
              </a:rPr>
              <a:t>Zugriffsrecht</a:t>
            </a:r>
            <a:br>
              <a:rPr lang="de-DE" altLang="en-US" sz="1200" b="1">
                <a:latin typeface="Arial" charset="0"/>
              </a:rPr>
            </a:br>
            <a:r>
              <a:rPr lang="de-DE" altLang="en-US" sz="1200" b="1">
                <a:latin typeface="Arial" charset="0"/>
              </a:rPr>
              <a:t>genehmigen</a:t>
            </a:r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6242050" y="2152650"/>
            <a:ext cx="1212850" cy="628650"/>
          </a:xfrm>
          <a:prstGeom prst="rect">
            <a:avLst/>
          </a:prstGeom>
          <a:solidFill>
            <a:srgbClr val="CC99FF"/>
          </a:solidFill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>
            <a:outerShdw dist="53882" dir="2700000" algn="ctr" rotWithShape="0">
              <a:srgbClr val="8C8C8C">
                <a:alpha val="50000"/>
              </a:srgbClr>
            </a:outerShdw>
          </a:effectLst>
        </p:spPr>
        <p:txBody>
          <a:bodyPr wrap="none" lIns="46800" tIns="25200" rIns="46800" bIns="25200" anchor="ctr"/>
          <a:lstStyle/>
          <a:p>
            <a:pPr algn="ctr">
              <a:buClrTx/>
              <a:buSzTx/>
              <a:buFontTx/>
              <a:buNone/>
            </a:pPr>
            <a:r>
              <a:rPr lang="de-DE" altLang="en-US" sz="1200" b="1">
                <a:latin typeface="Arial" charset="0"/>
              </a:rPr>
              <a:t>Konto</a:t>
            </a:r>
            <a:br>
              <a:rPr lang="de-DE" altLang="en-US" sz="1200" b="1">
                <a:latin typeface="Arial" charset="0"/>
              </a:rPr>
            </a:br>
            <a:r>
              <a:rPr lang="de-DE" altLang="en-US" sz="1200" b="1">
                <a:latin typeface="Arial" charset="0"/>
              </a:rPr>
              <a:t>einrichten</a:t>
            </a:r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6249988" y="3228975"/>
            <a:ext cx="1214437" cy="628650"/>
          </a:xfrm>
          <a:prstGeom prst="rect">
            <a:avLst/>
          </a:prstGeom>
          <a:solidFill>
            <a:srgbClr val="CC99FF"/>
          </a:solidFill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>
            <a:outerShdw dist="53882" dir="2700000" algn="ctr" rotWithShape="0">
              <a:srgbClr val="8C8C8C">
                <a:alpha val="50000"/>
              </a:srgbClr>
            </a:outerShdw>
          </a:effectLst>
        </p:spPr>
        <p:txBody>
          <a:bodyPr wrap="none" lIns="46800" tIns="25200" rIns="46800" bIns="25200" anchor="ctr"/>
          <a:lstStyle/>
          <a:p>
            <a:pPr algn="ctr">
              <a:buClrTx/>
              <a:buSzTx/>
              <a:buFontTx/>
              <a:buNone/>
            </a:pPr>
            <a:r>
              <a:rPr lang="de-DE" altLang="en-US" sz="1200" b="1">
                <a:latin typeface="Arial" charset="0"/>
              </a:rPr>
              <a:t>Vorgesetzten</a:t>
            </a:r>
            <a:br>
              <a:rPr lang="de-DE" altLang="en-US" sz="1200" b="1">
                <a:latin typeface="Arial" charset="0"/>
              </a:rPr>
            </a:br>
            <a:r>
              <a:rPr lang="de-DE" altLang="en-US" sz="1200" b="1">
                <a:latin typeface="Arial" charset="0"/>
              </a:rPr>
              <a:t>benachrichtigen</a:t>
            </a:r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3111500" y="3400425"/>
            <a:ext cx="1212850" cy="628650"/>
          </a:xfrm>
          <a:prstGeom prst="rect">
            <a:avLst/>
          </a:prstGeom>
          <a:solidFill>
            <a:srgbClr val="CCECFF"/>
          </a:solidFill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>
            <a:outerShdw dist="53882" dir="2700000" algn="ctr" rotWithShape="0">
              <a:srgbClr val="8C8C8C">
                <a:alpha val="50000"/>
              </a:srgbClr>
            </a:outerShdw>
          </a:effectLst>
        </p:spPr>
        <p:txBody>
          <a:bodyPr wrap="none" lIns="46800" tIns="25200" rIns="46800" bIns="25200" anchor="ctr"/>
          <a:lstStyle/>
          <a:p>
            <a:pPr algn="ctr">
              <a:buClrTx/>
              <a:buSzTx/>
              <a:buFontTx/>
              <a:buNone/>
            </a:pPr>
            <a:r>
              <a:rPr lang="de-DE" altLang="en-US" sz="1200" b="1">
                <a:latin typeface="Arial" charset="0"/>
              </a:rPr>
              <a:t>Mitarbeiter</a:t>
            </a:r>
            <a:br>
              <a:rPr lang="de-DE" altLang="en-US" sz="1200" b="1">
                <a:latin typeface="Arial" charset="0"/>
              </a:rPr>
            </a:br>
            <a:r>
              <a:rPr lang="de-DE" altLang="en-US" sz="1200" b="1">
                <a:latin typeface="Arial" charset="0"/>
              </a:rPr>
              <a:t>benachrichtigen</a:t>
            </a:r>
          </a:p>
        </p:txBody>
      </p:sp>
      <p:sp>
        <p:nvSpPr>
          <p:cNvPr id="65547" name="Rectangle 11"/>
          <p:cNvSpPr>
            <a:spLocks noChangeArrowheads="1"/>
          </p:cNvSpPr>
          <p:nvPr/>
        </p:nvSpPr>
        <p:spPr bwMode="auto">
          <a:xfrm>
            <a:off x="1538288" y="3543300"/>
            <a:ext cx="1212850" cy="6286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>
            <a:outerShdw dist="53882" dir="2700000" algn="ctr" rotWithShape="0">
              <a:srgbClr val="8C8C8C">
                <a:alpha val="50000"/>
              </a:srgbClr>
            </a:outerShdw>
          </a:effectLst>
        </p:spPr>
        <p:txBody>
          <a:bodyPr wrap="none" lIns="46800" tIns="25200" rIns="46800" bIns="25200" anchor="ctr"/>
          <a:lstStyle/>
          <a:p>
            <a:pPr algn="ctr">
              <a:buClrTx/>
              <a:buSzTx/>
              <a:buFontTx/>
              <a:buNone/>
            </a:pPr>
            <a:r>
              <a:rPr lang="de-DE" altLang="en-US" sz="1200" b="1">
                <a:latin typeface="Arial" charset="0"/>
              </a:rPr>
              <a:t>Beginn der</a:t>
            </a:r>
            <a:br>
              <a:rPr lang="de-DE" altLang="en-US" sz="1200" b="1">
                <a:latin typeface="Arial" charset="0"/>
              </a:rPr>
            </a:br>
            <a:r>
              <a:rPr lang="de-DE" altLang="en-US" sz="1200" b="1">
                <a:latin typeface="Arial" charset="0"/>
              </a:rPr>
              <a:t>Tätigkeit</a:t>
            </a:r>
          </a:p>
        </p:txBody>
      </p:sp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1431925" y="1144588"/>
            <a:ext cx="1133475" cy="295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fol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8C8C8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lIns="46800" tIns="25200" rIns="46800" bIns="25200">
            <a:spAutoFit/>
          </a:bodyPr>
          <a:lstStyle/>
          <a:p>
            <a:pPr algn="r">
              <a:buClrTx/>
              <a:buSzTx/>
              <a:buFontTx/>
              <a:buNone/>
            </a:pPr>
            <a:r>
              <a:rPr lang="de-DE" altLang="en-US" sz="1600" b="1">
                <a:latin typeface="Arial" charset="0"/>
              </a:rPr>
              <a:t>Mitarbeiter</a:t>
            </a:r>
          </a:p>
        </p:txBody>
      </p:sp>
      <p:sp>
        <p:nvSpPr>
          <p:cNvPr id="65549" name="Text Box 13"/>
          <p:cNvSpPr txBox="1">
            <a:spLocks noChangeArrowheads="1"/>
          </p:cNvSpPr>
          <p:nvPr/>
        </p:nvSpPr>
        <p:spPr bwMode="auto">
          <a:xfrm>
            <a:off x="2838450" y="1144588"/>
            <a:ext cx="1322388" cy="295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fol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8C8C8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lIns="46800" tIns="25200" rIns="46800" bIns="25200">
            <a:spAutoFit/>
          </a:bodyPr>
          <a:lstStyle/>
          <a:p>
            <a:pPr algn="r">
              <a:buClrTx/>
              <a:buSzTx/>
              <a:buFontTx/>
              <a:buNone/>
            </a:pPr>
            <a:r>
              <a:rPr lang="de-DE" altLang="en-US" sz="1600" b="1">
                <a:latin typeface="Arial" charset="0"/>
              </a:rPr>
              <a:t>Vorgesetzter</a:t>
            </a:r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4387850" y="1144588"/>
            <a:ext cx="1504950" cy="295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fol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8C8C8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lIns="46800" tIns="25200" rIns="46800" bIns="25200">
            <a:spAutoFit/>
          </a:bodyPr>
          <a:lstStyle/>
          <a:p>
            <a:pPr algn="r">
              <a:buClrTx/>
              <a:buSzTx/>
              <a:buFontTx/>
              <a:buNone/>
            </a:pPr>
            <a:r>
              <a:rPr lang="de-DE" altLang="en-US" sz="1600" b="1">
                <a:latin typeface="Arial" charset="0"/>
              </a:rPr>
              <a:t>System Owner</a:t>
            </a:r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6259513" y="1144588"/>
            <a:ext cx="1425575" cy="539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fol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8C8C8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lIns="46800" tIns="25200" rIns="46800" bIns="25200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de-DE" altLang="en-US" sz="1600" b="1">
                <a:latin typeface="Arial" charset="0"/>
              </a:rPr>
              <a:t>System</a:t>
            </a:r>
            <a:br>
              <a:rPr lang="de-DE" altLang="en-US" sz="1600" b="1">
                <a:latin typeface="Arial" charset="0"/>
              </a:rPr>
            </a:br>
            <a:r>
              <a:rPr lang="de-DE" altLang="en-US" sz="1600" b="1">
                <a:latin typeface="Arial" charset="0"/>
              </a:rPr>
              <a:t>Administrator</a:t>
            </a:r>
          </a:p>
        </p:txBody>
      </p:sp>
      <p:sp>
        <p:nvSpPr>
          <p:cNvPr id="65552" name="Rectangle 16"/>
          <p:cNvSpPr>
            <a:spLocks noChangeArrowheads="1"/>
          </p:cNvSpPr>
          <p:nvPr/>
        </p:nvSpPr>
        <p:spPr bwMode="auto">
          <a:xfrm>
            <a:off x="3111500" y="5076825"/>
            <a:ext cx="1212850" cy="628650"/>
          </a:xfrm>
          <a:prstGeom prst="rect">
            <a:avLst/>
          </a:prstGeom>
          <a:solidFill>
            <a:srgbClr val="CCECFF"/>
          </a:solidFill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>
            <a:outerShdw dist="53882" dir="2700000" algn="ctr" rotWithShape="0">
              <a:srgbClr val="8C8C8C">
                <a:alpha val="50000"/>
              </a:srgbClr>
            </a:outerShdw>
          </a:effectLst>
        </p:spPr>
        <p:txBody>
          <a:bodyPr wrap="none" lIns="46800" tIns="25200" rIns="46800" bIns="25200" anchor="ctr"/>
          <a:lstStyle/>
          <a:p>
            <a:pPr algn="ctr">
              <a:buClrTx/>
              <a:buSzTx/>
              <a:buFontTx/>
              <a:buNone/>
            </a:pPr>
            <a:r>
              <a:rPr lang="de-DE" altLang="en-US" sz="1200" b="1">
                <a:latin typeface="Arial" charset="0"/>
              </a:rPr>
              <a:t>Über Änderung</a:t>
            </a:r>
            <a:br>
              <a:rPr lang="de-DE" altLang="en-US" sz="1200" b="1">
                <a:latin typeface="Arial" charset="0"/>
              </a:rPr>
            </a:br>
            <a:r>
              <a:rPr lang="de-DE" altLang="en-US" sz="1200" b="1">
                <a:latin typeface="Arial" charset="0"/>
              </a:rPr>
              <a:t>informieren</a:t>
            </a:r>
          </a:p>
        </p:txBody>
      </p:sp>
      <p:sp>
        <p:nvSpPr>
          <p:cNvPr id="65553" name="Rectangle 17"/>
          <p:cNvSpPr>
            <a:spLocks noChangeArrowheads="1"/>
          </p:cNvSpPr>
          <p:nvPr/>
        </p:nvSpPr>
        <p:spPr bwMode="auto">
          <a:xfrm>
            <a:off x="1528763" y="4772025"/>
            <a:ext cx="1212850" cy="6286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>
            <a:outerShdw dist="53882" dir="2700000" algn="ctr" rotWithShape="0">
              <a:srgbClr val="8C8C8C">
                <a:alpha val="50000"/>
              </a:srgbClr>
            </a:outerShdw>
          </a:effectLst>
        </p:spPr>
        <p:txBody>
          <a:bodyPr wrap="none" lIns="46800" tIns="25200" rIns="46800" bIns="25200" anchor="ctr"/>
          <a:lstStyle/>
          <a:p>
            <a:pPr algn="ctr">
              <a:buClrTx/>
              <a:buSzTx/>
              <a:buFontTx/>
              <a:buNone/>
            </a:pPr>
            <a:r>
              <a:rPr lang="de-DE" altLang="en-US" sz="1200" b="1">
                <a:latin typeface="Arial" charset="0"/>
              </a:rPr>
              <a:t>Kündigung </a:t>
            </a:r>
            <a:br>
              <a:rPr lang="de-DE" altLang="en-US" sz="1200" b="1">
                <a:latin typeface="Arial" charset="0"/>
              </a:rPr>
            </a:br>
            <a:r>
              <a:rPr lang="de-DE" altLang="en-US" sz="1200" b="1">
                <a:latin typeface="Arial" charset="0"/>
              </a:rPr>
              <a:t>oder neue </a:t>
            </a:r>
            <a:br>
              <a:rPr lang="de-DE" altLang="en-US" sz="1200" b="1">
                <a:latin typeface="Arial" charset="0"/>
              </a:rPr>
            </a:br>
            <a:r>
              <a:rPr lang="de-DE" altLang="en-US" sz="1200" b="1">
                <a:latin typeface="Arial" charset="0"/>
              </a:rPr>
              <a:t>Funktion</a:t>
            </a:r>
          </a:p>
        </p:txBody>
      </p:sp>
      <p:sp>
        <p:nvSpPr>
          <p:cNvPr id="65554" name="Rectangle 18"/>
          <p:cNvSpPr>
            <a:spLocks noChangeArrowheads="1"/>
          </p:cNvSpPr>
          <p:nvPr/>
        </p:nvSpPr>
        <p:spPr bwMode="auto">
          <a:xfrm>
            <a:off x="4667250" y="5343525"/>
            <a:ext cx="1214438" cy="628650"/>
          </a:xfrm>
          <a:prstGeom prst="rect">
            <a:avLst/>
          </a:prstGeom>
          <a:solidFill>
            <a:srgbClr val="99CCFF"/>
          </a:solidFill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>
            <a:outerShdw dist="53882" dir="2700000" algn="ctr" rotWithShape="0">
              <a:srgbClr val="8C8C8C">
                <a:alpha val="50000"/>
              </a:srgbClr>
            </a:outerShdw>
          </a:effectLst>
        </p:spPr>
        <p:txBody>
          <a:bodyPr wrap="none" lIns="46800" tIns="25200" rIns="46800" bIns="25200" anchor="ctr"/>
          <a:lstStyle/>
          <a:p>
            <a:pPr algn="ctr">
              <a:buClrTx/>
              <a:buSzTx/>
              <a:buFontTx/>
              <a:buNone/>
            </a:pPr>
            <a:r>
              <a:rPr lang="de-DE" altLang="en-US" sz="1200" b="1">
                <a:latin typeface="Arial" charset="0"/>
              </a:rPr>
              <a:t>Über Änderung</a:t>
            </a:r>
            <a:br>
              <a:rPr lang="de-DE" altLang="en-US" sz="1200" b="1">
                <a:latin typeface="Arial" charset="0"/>
              </a:rPr>
            </a:br>
            <a:r>
              <a:rPr lang="de-DE" altLang="en-US" sz="1200" b="1">
                <a:latin typeface="Arial" charset="0"/>
              </a:rPr>
              <a:t>informieren</a:t>
            </a:r>
          </a:p>
        </p:txBody>
      </p:sp>
      <p:sp>
        <p:nvSpPr>
          <p:cNvPr id="65555" name="Rectangle 19"/>
          <p:cNvSpPr>
            <a:spLocks noChangeArrowheads="1"/>
          </p:cNvSpPr>
          <p:nvPr/>
        </p:nvSpPr>
        <p:spPr bwMode="auto">
          <a:xfrm>
            <a:off x="6259513" y="5572125"/>
            <a:ext cx="1212850" cy="628650"/>
          </a:xfrm>
          <a:prstGeom prst="rect">
            <a:avLst/>
          </a:prstGeom>
          <a:solidFill>
            <a:srgbClr val="CC99FF"/>
          </a:solidFill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>
            <a:outerShdw dist="53882" dir="2700000" algn="ctr" rotWithShape="0">
              <a:srgbClr val="8C8C8C">
                <a:alpha val="50000"/>
              </a:srgbClr>
            </a:outerShdw>
          </a:effectLst>
        </p:spPr>
        <p:txBody>
          <a:bodyPr wrap="none" lIns="46800" tIns="25200" rIns="46800" bIns="25200" anchor="ctr"/>
          <a:lstStyle/>
          <a:p>
            <a:pPr algn="ctr">
              <a:buClrTx/>
              <a:buSzTx/>
              <a:buFontTx/>
              <a:buNone/>
            </a:pPr>
            <a:r>
              <a:rPr lang="de-DE" altLang="en-US" sz="1200" b="1">
                <a:latin typeface="Arial" charset="0"/>
              </a:rPr>
              <a:t>Konto</a:t>
            </a:r>
            <a:br>
              <a:rPr lang="de-DE" altLang="en-US" sz="1200" b="1">
                <a:latin typeface="Arial" charset="0"/>
              </a:rPr>
            </a:br>
            <a:r>
              <a:rPr lang="de-DE" altLang="en-US" sz="1200" b="1">
                <a:latin typeface="Arial" charset="0"/>
              </a:rPr>
              <a:t>löschen/ändern</a:t>
            </a:r>
          </a:p>
        </p:txBody>
      </p:sp>
      <p:sp>
        <p:nvSpPr>
          <p:cNvPr id="65556" name="Text Box 20"/>
          <p:cNvSpPr txBox="1">
            <a:spLocks noChangeArrowheads="1"/>
          </p:cNvSpPr>
          <p:nvPr/>
        </p:nvSpPr>
        <p:spPr bwMode="auto">
          <a:xfrm rot="5400000">
            <a:off x="61913" y="2819400"/>
            <a:ext cx="2114550" cy="295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fol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8C8C8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lIns="46800" tIns="25200" rIns="46800" bIns="25200">
            <a:spAutoFit/>
          </a:bodyPr>
          <a:lstStyle/>
          <a:p>
            <a:pPr algn="r">
              <a:buClrTx/>
              <a:buSzTx/>
              <a:buFontTx/>
              <a:buNone/>
            </a:pPr>
            <a:r>
              <a:rPr lang="de-DE" altLang="en-US" sz="1600" b="1">
                <a:latin typeface="Arial" charset="0"/>
              </a:rPr>
              <a:t>Produktivitätsverlust</a:t>
            </a:r>
          </a:p>
        </p:txBody>
      </p:sp>
      <p:sp>
        <p:nvSpPr>
          <p:cNvPr id="65557" name="Text Box 21"/>
          <p:cNvSpPr txBox="1">
            <a:spLocks noChangeArrowheads="1"/>
          </p:cNvSpPr>
          <p:nvPr/>
        </p:nvSpPr>
        <p:spPr bwMode="auto">
          <a:xfrm rot="5400000">
            <a:off x="249238" y="5276850"/>
            <a:ext cx="1730375" cy="295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fol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8C8C8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lIns="46800" tIns="25200" rIns="46800" bIns="25200">
            <a:spAutoFit/>
          </a:bodyPr>
          <a:lstStyle/>
          <a:p>
            <a:pPr algn="r">
              <a:buClrTx/>
              <a:buSzTx/>
              <a:buFontTx/>
              <a:buNone/>
            </a:pPr>
            <a:r>
              <a:rPr lang="de-DE" altLang="en-US" sz="1600" b="1">
                <a:latin typeface="Arial" charset="0"/>
              </a:rPr>
              <a:t>Sicherheitsrisiko</a:t>
            </a:r>
          </a:p>
        </p:txBody>
      </p:sp>
      <p:sp>
        <p:nvSpPr>
          <p:cNvPr id="65558" name="Line 22"/>
          <p:cNvSpPr>
            <a:spLocks noChangeShapeType="1"/>
          </p:cNvSpPr>
          <p:nvPr/>
        </p:nvSpPr>
        <p:spPr bwMode="auto">
          <a:xfrm>
            <a:off x="1309688" y="1590675"/>
            <a:ext cx="0" cy="26098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8C8C8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46800" tIns="25200" rIns="46800" bIns="25200" anchor="ctr"/>
          <a:lstStyle/>
          <a:p>
            <a:endParaRPr lang="en-GB"/>
          </a:p>
        </p:txBody>
      </p:sp>
      <p:sp>
        <p:nvSpPr>
          <p:cNvPr id="65559" name="Line 23"/>
          <p:cNvSpPr>
            <a:spLocks noChangeShapeType="1"/>
          </p:cNvSpPr>
          <p:nvPr/>
        </p:nvSpPr>
        <p:spPr bwMode="auto">
          <a:xfrm>
            <a:off x="1309688" y="4779963"/>
            <a:ext cx="0" cy="13541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8C8C8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46800" tIns="25200" rIns="46800" bIns="25200" anchor="ctr"/>
          <a:lstStyle/>
          <a:p>
            <a:endParaRPr lang="en-GB"/>
          </a:p>
        </p:txBody>
      </p:sp>
      <p:sp>
        <p:nvSpPr>
          <p:cNvPr id="65560" name="AutoShape 2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248400"/>
            <a:ext cx="533400" cy="457200"/>
          </a:xfrm>
          <a:prstGeom prst="actionButtonReturn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65561" name="Group 25"/>
          <p:cNvGrpSpPr>
            <a:grpSpLocks noChangeAspect="1"/>
          </p:cNvGrpSpPr>
          <p:nvPr/>
        </p:nvGrpSpPr>
        <p:grpSpPr bwMode="auto">
          <a:xfrm>
            <a:off x="7696200" y="152400"/>
            <a:ext cx="1146175" cy="1141413"/>
            <a:chOff x="3578" y="1038"/>
            <a:chExt cx="1453" cy="1448"/>
          </a:xfrm>
        </p:grpSpPr>
        <p:sp>
          <p:nvSpPr>
            <p:cNvPr id="65562" name="Freeform 26"/>
            <p:cNvSpPr>
              <a:spLocks noChangeAspect="1"/>
            </p:cNvSpPr>
            <p:nvPr/>
          </p:nvSpPr>
          <p:spPr bwMode="auto">
            <a:xfrm>
              <a:off x="4262" y="1038"/>
              <a:ext cx="395" cy="549"/>
            </a:xfrm>
            <a:custGeom>
              <a:avLst/>
              <a:gdLst>
                <a:gd name="T0" fmla="*/ 38 w 395"/>
                <a:gd name="T1" fmla="*/ 548 h 549"/>
                <a:gd name="T2" fmla="*/ 7 w 395"/>
                <a:gd name="T3" fmla="*/ 435 h 549"/>
                <a:gd name="T4" fmla="*/ 1 w 395"/>
                <a:gd name="T5" fmla="*/ 381 h 549"/>
                <a:gd name="T6" fmla="*/ 0 w 395"/>
                <a:gd name="T7" fmla="*/ 355 h 549"/>
                <a:gd name="T8" fmla="*/ 2 w 395"/>
                <a:gd name="T9" fmla="*/ 328 h 549"/>
                <a:gd name="T10" fmla="*/ 21 w 395"/>
                <a:gd name="T11" fmla="*/ 230 h 549"/>
                <a:gd name="T12" fmla="*/ 62 w 395"/>
                <a:gd name="T13" fmla="*/ 144 h 549"/>
                <a:gd name="T14" fmla="*/ 123 w 395"/>
                <a:gd name="T15" fmla="*/ 76 h 549"/>
                <a:gd name="T16" fmla="*/ 200 w 395"/>
                <a:gd name="T17" fmla="*/ 27 h 549"/>
                <a:gd name="T18" fmla="*/ 291 w 395"/>
                <a:gd name="T19" fmla="*/ 2 h 549"/>
                <a:gd name="T20" fmla="*/ 315 w 395"/>
                <a:gd name="T21" fmla="*/ 1 h 549"/>
                <a:gd name="T22" fmla="*/ 341 w 395"/>
                <a:gd name="T23" fmla="*/ 0 h 549"/>
                <a:gd name="T24" fmla="*/ 394 w 395"/>
                <a:gd name="T25" fmla="*/ 6 h 549"/>
                <a:gd name="T26" fmla="*/ 370 w 395"/>
                <a:gd name="T27" fmla="*/ 6 h 549"/>
                <a:gd name="T28" fmla="*/ 346 w 395"/>
                <a:gd name="T29" fmla="*/ 8 h 549"/>
                <a:gd name="T30" fmla="*/ 299 w 395"/>
                <a:gd name="T31" fmla="*/ 15 h 549"/>
                <a:gd name="T32" fmla="*/ 213 w 395"/>
                <a:gd name="T33" fmla="*/ 49 h 549"/>
                <a:gd name="T34" fmla="*/ 140 w 395"/>
                <a:gd name="T35" fmla="*/ 101 h 549"/>
                <a:gd name="T36" fmla="*/ 79 w 395"/>
                <a:gd name="T37" fmla="*/ 172 h 549"/>
                <a:gd name="T38" fmla="*/ 37 w 395"/>
                <a:gd name="T39" fmla="*/ 254 h 549"/>
                <a:gd name="T40" fmla="*/ 14 w 395"/>
                <a:gd name="T41" fmla="*/ 347 h 549"/>
                <a:gd name="T42" fmla="*/ 11 w 395"/>
                <a:gd name="T43" fmla="*/ 396 h 549"/>
                <a:gd name="T44" fmla="*/ 11 w 395"/>
                <a:gd name="T45" fmla="*/ 420 h 549"/>
                <a:gd name="T46" fmla="*/ 14 w 395"/>
                <a:gd name="T47" fmla="*/ 446 h 549"/>
                <a:gd name="T48" fmla="*/ 38 w 395"/>
                <a:gd name="T49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5" h="549">
                  <a:moveTo>
                    <a:pt x="38" y="548"/>
                  </a:moveTo>
                  <a:lnTo>
                    <a:pt x="7" y="435"/>
                  </a:lnTo>
                  <a:lnTo>
                    <a:pt x="1" y="381"/>
                  </a:lnTo>
                  <a:lnTo>
                    <a:pt x="0" y="355"/>
                  </a:lnTo>
                  <a:lnTo>
                    <a:pt x="2" y="328"/>
                  </a:lnTo>
                  <a:lnTo>
                    <a:pt x="21" y="230"/>
                  </a:lnTo>
                  <a:lnTo>
                    <a:pt x="62" y="144"/>
                  </a:lnTo>
                  <a:lnTo>
                    <a:pt x="123" y="76"/>
                  </a:lnTo>
                  <a:lnTo>
                    <a:pt x="200" y="27"/>
                  </a:lnTo>
                  <a:lnTo>
                    <a:pt x="291" y="2"/>
                  </a:lnTo>
                  <a:lnTo>
                    <a:pt x="315" y="1"/>
                  </a:lnTo>
                  <a:lnTo>
                    <a:pt x="341" y="0"/>
                  </a:lnTo>
                  <a:lnTo>
                    <a:pt x="394" y="6"/>
                  </a:lnTo>
                  <a:lnTo>
                    <a:pt x="370" y="6"/>
                  </a:lnTo>
                  <a:lnTo>
                    <a:pt x="346" y="8"/>
                  </a:lnTo>
                  <a:lnTo>
                    <a:pt x="299" y="15"/>
                  </a:lnTo>
                  <a:lnTo>
                    <a:pt x="213" y="49"/>
                  </a:lnTo>
                  <a:lnTo>
                    <a:pt x="140" y="101"/>
                  </a:lnTo>
                  <a:lnTo>
                    <a:pt x="79" y="172"/>
                  </a:lnTo>
                  <a:lnTo>
                    <a:pt x="37" y="254"/>
                  </a:lnTo>
                  <a:lnTo>
                    <a:pt x="14" y="347"/>
                  </a:lnTo>
                  <a:lnTo>
                    <a:pt x="11" y="396"/>
                  </a:lnTo>
                  <a:lnTo>
                    <a:pt x="11" y="420"/>
                  </a:lnTo>
                  <a:lnTo>
                    <a:pt x="14" y="446"/>
                  </a:lnTo>
                  <a:lnTo>
                    <a:pt x="38" y="548"/>
                  </a:lnTo>
                </a:path>
              </a:pathLst>
            </a:custGeom>
            <a:solidFill>
              <a:srgbClr val="5F5F5F"/>
            </a:solidFill>
            <a:ln w="12700" cap="rnd" cmpd="sng">
              <a:solidFill>
                <a:srgbClr val="A2A2A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563" name="Freeform 27"/>
            <p:cNvSpPr>
              <a:spLocks noChangeAspect="1"/>
            </p:cNvSpPr>
            <p:nvPr/>
          </p:nvSpPr>
          <p:spPr bwMode="auto">
            <a:xfrm>
              <a:off x="4319" y="1063"/>
              <a:ext cx="712" cy="801"/>
            </a:xfrm>
            <a:custGeom>
              <a:avLst/>
              <a:gdLst>
                <a:gd name="T0" fmla="*/ 0 w 712"/>
                <a:gd name="T1" fmla="*/ 567 h 801"/>
                <a:gd name="T2" fmla="*/ 54 w 712"/>
                <a:gd name="T3" fmla="*/ 658 h 801"/>
                <a:gd name="T4" fmla="*/ 126 w 712"/>
                <a:gd name="T5" fmla="*/ 727 h 801"/>
                <a:gd name="T6" fmla="*/ 212 w 712"/>
                <a:gd name="T7" fmla="*/ 773 h 801"/>
                <a:gd name="T8" fmla="*/ 305 w 712"/>
                <a:gd name="T9" fmla="*/ 798 h 801"/>
                <a:gd name="T10" fmla="*/ 352 w 712"/>
                <a:gd name="T11" fmla="*/ 800 h 801"/>
                <a:gd name="T12" fmla="*/ 375 w 712"/>
                <a:gd name="T13" fmla="*/ 800 h 801"/>
                <a:gd name="T14" fmla="*/ 399 w 712"/>
                <a:gd name="T15" fmla="*/ 798 h 801"/>
                <a:gd name="T16" fmla="*/ 490 w 712"/>
                <a:gd name="T17" fmla="*/ 774 h 801"/>
                <a:gd name="T18" fmla="*/ 570 w 712"/>
                <a:gd name="T19" fmla="*/ 727 h 801"/>
                <a:gd name="T20" fmla="*/ 636 w 712"/>
                <a:gd name="T21" fmla="*/ 652 h 801"/>
                <a:gd name="T22" fmla="*/ 683 w 712"/>
                <a:gd name="T23" fmla="*/ 559 h 801"/>
                <a:gd name="T24" fmla="*/ 707 w 712"/>
                <a:gd name="T25" fmla="*/ 461 h 801"/>
                <a:gd name="T26" fmla="*/ 711 w 712"/>
                <a:gd name="T27" fmla="*/ 412 h 801"/>
                <a:gd name="T28" fmla="*/ 711 w 712"/>
                <a:gd name="T29" fmla="*/ 388 h 801"/>
                <a:gd name="T30" fmla="*/ 710 w 712"/>
                <a:gd name="T31" fmla="*/ 362 h 801"/>
                <a:gd name="T32" fmla="*/ 690 w 712"/>
                <a:gd name="T33" fmla="*/ 266 h 801"/>
                <a:gd name="T34" fmla="*/ 652 w 712"/>
                <a:gd name="T35" fmla="*/ 179 h 801"/>
                <a:gd name="T36" fmla="*/ 595 w 712"/>
                <a:gd name="T37" fmla="*/ 103 h 801"/>
                <a:gd name="T38" fmla="*/ 521 w 712"/>
                <a:gd name="T39" fmla="*/ 42 h 801"/>
                <a:gd name="T40" fmla="*/ 430 w 712"/>
                <a:gd name="T41" fmla="*/ 0 h 801"/>
                <a:gd name="T42" fmla="*/ 509 w 712"/>
                <a:gd name="T43" fmla="*/ 45 h 801"/>
                <a:gd name="T44" fmla="*/ 574 w 712"/>
                <a:gd name="T45" fmla="*/ 106 h 801"/>
                <a:gd name="T46" fmla="*/ 622 w 712"/>
                <a:gd name="T47" fmla="*/ 180 h 801"/>
                <a:gd name="T48" fmla="*/ 652 w 712"/>
                <a:gd name="T49" fmla="*/ 263 h 801"/>
                <a:gd name="T50" fmla="*/ 663 w 712"/>
                <a:gd name="T51" fmla="*/ 352 h 801"/>
                <a:gd name="T52" fmla="*/ 663 w 712"/>
                <a:gd name="T53" fmla="*/ 374 h 801"/>
                <a:gd name="T54" fmla="*/ 662 w 712"/>
                <a:gd name="T55" fmla="*/ 397 h 801"/>
                <a:gd name="T56" fmla="*/ 656 w 712"/>
                <a:gd name="T57" fmla="*/ 442 h 801"/>
                <a:gd name="T58" fmla="*/ 628 w 712"/>
                <a:gd name="T59" fmla="*/ 530 h 801"/>
                <a:gd name="T60" fmla="*/ 578 w 712"/>
                <a:gd name="T61" fmla="*/ 613 h 801"/>
                <a:gd name="T62" fmla="*/ 512 w 712"/>
                <a:gd name="T63" fmla="*/ 682 h 801"/>
                <a:gd name="T64" fmla="*/ 437 w 712"/>
                <a:gd name="T65" fmla="*/ 729 h 801"/>
                <a:gd name="T66" fmla="*/ 358 w 712"/>
                <a:gd name="T67" fmla="*/ 754 h 801"/>
                <a:gd name="T68" fmla="*/ 317 w 712"/>
                <a:gd name="T69" fmla="*/ 759 h 801"/>
                <a:gd name="T70" fmla="*/ 297 w 712"/>
                <a:gd name="T71" fmla="*/ 760 h 801"/>
                <a:gd name="T72" fmla="*/ 275 w 712"/>
                <a:gd name="T73" fmla="*/ 759 h 801"/>
                <a:gd name="T74" fmla="*/ 196 w 712"/>
                <a:gd name="T75" fmla="*/ 742 h 801"/>
                <a:gd name="T76" fmla="*/ 120 w 712"/>
                <a:gd name="T77" fmla="*/ 704 h 801"/>
                <a:gd name="T78" fmla="*/ 54 w 712"/>
                <a:gd name="T79" fmla="*/ 646 h 801"/>
                <a:gd name="T80" fmla="*/ 0 w 712"/>
                <a:gd name="T81" fmla="*/ 567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12" h="801">
                  <a:moveTo>
                    <a:pt x="0" y="567"/>
                  </a:moveTo>
                  <a:lnTo>
                    <a:pt x="54" y="658"/>
                  </a:lnTo>
                  <a:lnTo>
                    <a:pt x="126" y="727"/>
                  </a:lnTo>
                  <a:lnTo>
                    <a:pt x="212" y="773"/>
                  </a:lnTo>
                  <a:lnTo>
                    <a:pt x="305" y="798"/>
                  </a:lnTo>
                  <a:lnTo>
                    <a:pt x="352" y="800"/>
                  </a:lnTo>
                  <a:lnTo>
                    <a:pt x="375" y="800"/>
                  </a:lnTo>
                  <a:lnTo>
                    <a:pt x="399" y="798"/>
                  </a:lnTo>
                  <a:lnTo>
                    <a:pt x="490" y="774"/>
                  </a:lnTo>
                  <a:lnTo>
                    <a:pt x="570" y="727"/>
                  </a:lnTo>
                  <a:lnTo>
                    <a:pt x="636" y="652"/>
                  </a:lnTo>
                  <a:lnTo>
                    <a:pt x="683" y="559"/>
                  </a:lnTo>
                  <a:lnTo>
                    <a:pt x="707" y="461"/>
                  </a:lnTo>
                  <a:lnTo>
                    <a:pt x="711" y="412"/>
                  </a:lnTo>
                  <a:lnTo>
                    <a:pt x="711" y="388"/>
                  </a:lnTo>
                  <a:lnTo>
                    <a:pt x="710" y="362"/>
                  </a:lnTo>
                  <a:lnTo>
                    <a:pt x="690" y="266"/>
                  </a:lnTo>
                  <a:lnTo>
                    <a:pt x="652" y="179"/>
                  </a:lnTo>
                  <a:lnTo>
                    <a:pt x="595" y="103"/>
                  </a:lnTo>
                  <a:lnTo>
                    <a:pt x="521" y="42"/>
                  </a:lnTo>
                  <a:lnTo>
                    <a:pt x="430" y="0"/>
                  </a:lnTo>
                  <a:lnTo>
                    <a:pt x="509" y="45"/>
                  </a:lnTo>
                  <a:lnTo>
                    <a:pt x="574" y="106"/>
                  </a:lnTo>
                  <a:lnTo>
                    <a:pt x="622" y="180"/>
                  </a:lnTo>
                  <a:lnTo>
                    <a:pt x="652" y="263"/>
                  </a:lnTo>
                  <a:lnTo>
                    <a:pt x="663" y="352"/>
                  </a:lnTo>
                  <a:lnTo>
                    <a:pt x="663" y="374"/>
                  </a:lnTo>
                  <a:lnTo>
                    <a:pt x="662" y="397"/>
                  </a:lnTo>
                  <a:lnTo>
                    <a:pt x="656" y="442"/>
                  </a:lnTo>
                  <a:lnTo>
                    <a:pt x="628" y="530"/>
                  </a:lnTo>
                  <a:lnTo>
                    <a:pt x="578" y="613"/>
                  </a:lnTo>
                  <a:lnTo>
                    <a:pt x="512" y="682"/>
                  </a:lnTo>
                  <a:lnTo>
                    <a:pt x="437" y="729"/>
                  </a:lnTo>
                  <a:lnTo>
                    <a:pt x="358" y="754"/>
                  </a:lnTo>
                  <a:lnTo>
                    <a:pt x="317" y="759"/>
                  </a:lnTo>
                  <a:lnTo>
                    <a:pt x="297" y="760"/>
                  </a:lnTo>
                  <a:lnTo>
                    <a:pt x="275" y="759"/>
                  </a:lnTo>
                  <a:lnTo>
                    <a:pt x="196" y="742"/>
                  </a:lnTo>
                  <a:lnTo>
                    <a:pt x="120" y="704"/>
                  </a:lnTo>
                  <a:lnTo>
                    <a:pt x="54" y="646"/>
                  </a:lnTo>
                  <a:lnTo>
                    <a:pt x="0" y="567"/>
                  </a:lnTo>
                </a:path>
              </a:pathLst>
            </a:custGeom>
            <a:solidFill>
              <a:srgbClr val="5F5F5F"/>
            </a:solidFill>
            <a:ln w="12700" cap="rnd" cmpd="sng">
              <a:solidFill>
                <a:srgbClr val="A2A2A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564" name="Freeform 28"/>
            <p:cNvSpPr>
              <a:spLocks noChangeAspect="1"/>
            </p:cNvSpPr>
            <p:nvPr/>
          </p:nvSpPr>
          <p:spPr bwMode="auto">
            <a:xfrm>
              <a:off x="4270" y="1046"/>
              <a:ext cx="712" cy="775"/>
            </a:xfrm>
            <a:custGeom>
              <a:avLst/>
              <a:gdLst>
                <a:gd name="T0" fmla="*/ 0 w 712"/>
                <a:gd name="T1" fmla="*/ 390 h 775"/>
                <a:gd name="T2" fmla="*/ 14 w 712"/>
                <a:gd name="T3" fmla="*/ 299 h 775"/>
                <a:gd name="T4" fmla="*/ 41 w 712"/>
                <a:gd name="T5" fmla="*/ 220 h 775"/>
                <a:gd name="T6" fmla="*/ 78 w 712"/>
                <a:gd name="T7" fmla="*/ 153 h 775"/>
                <a:gd name="T8" fmla="*/ 125 w 712"/>
                <a:gd name="T9" fmla="*/ 97 h 775"/>
                <a:gd name="T10" fmla="*/ 179 w 712"/>
                <a:gd name="T11" fmla="*/ 55 h 775"/>
                <a:gd name="T12" fmla="*/ 238 w 712"/>
                <a:gd name="T13" fmla="*/ 25 h 775"/>
                <a:gd name="T14" fmla="*/ 300 w 712"/>
                <a:gd name="T15" fmla="*/ 6 h 775"/>
                <a:gd name="T16" fmla="*/ 365 w 712"/>
                <a:gd name="T17" fmla="*/ 0 h 775"/>
                <a:gd name="T18" fmla="*/ 397 w 712"/>
                <a:gd name="T19" fmla="*/ 1 h 775"/>
                <a:gd name="T20" fmla="*/ 429 w 712"/>
                <a:gd name="T21" fmla="*/ 5 h 775"/>
                <a:gd name="T22" fmla="*/ 490 w 712"/>
                <a:gd name="T23" fmla="*/ 24 h 775"/>
                <a:gd name="T24" fmla="*/ 547 w 712"/>
                <a:gd name="T25" fmla="*/ 54 h 775"/>
                <a:gd name="T26" fmla="*/ 600 w 712"/>
                <a:gd name="T27" fmla="*/ 97 h 775"/>
                <a:gd name="T28" fmla="*/ 644 w 712"/>
                <a:gd name="T29" fmla="*/ 152 h 775"/>
                <a:gd name="T30" fmla="*/ 678 w 712"/>
                <a:gd name="T31" fmla="*/ 220 h 775"/>
                <a:gd name="T32" fmla="*/ 701 w 712"/>
                <a:gd name="T33" fmla="*/ 298 h 775"/>
                <a:gd name="T34" fmla="*/ 711 w 712"/>
                <a:gd name="T35" fmla="*/ 390 h 775"/>
                <a:gd name="T36" fmla="*/ 698 w 712"/>
                <a:gd name="T37" fmla="*/ 480 h 775"/>
                <a:gd name="T38" fmla="*/ 672 w 712"/>
                <a:gd name="T39" fmla="*/ 557 h 775"/>
                <a:gd name="T40" fmla="*/ 635 w 712"/>
                <a:gd name="T41" fmla="*/ 623 h 775"/>
                <a:gd name="T42" fmla="*/ 589 w 712"/>
                <a:gd name="T43" fmla="*/ 677 h 775"/>
                <a:gd name="T44" fmla="*/ 536 w 712"/>
                <a:gd name="T45" fmla="*/ 719 h 775"/>
                <a:gd name="T46" fmla="*/ 478 w 712"/>
                <a:gd name="T47" fmla="*/ 749 h 775"/>
                <a:gd name="T48" fmla="*/ 415 w 712"/>
                <a:gd name="T49" fmla="*/ 767 h 775"/>
                <a:gd name="T50" fmla="*/ 351 w 712"/>
                <a:gd name="T51" fmla="*/ 774 h 775"/>
                <a:gd name="T52" fmla="*/ 226 w 712"/>
                <a:gd name="T53" fmla="*/ 752 h 775"/>
                <a:gd name="T54" fmla="*/ 169 w 712"/>
                <a:gd name="T55" fmla="*/ 722 h 775"/>
                <a:gd name="T56" fmla="*/ 116 w 712"/>
                <a:gd name="T57" fmla="*/ 680 h 775"/>
                <a:gd name="T58" fmla="*/ 72 w 712"/>
                <a:gd name="T59" fmla="*/ 626 h 775"/>
                <a:gd name="T60" fmla="*/ 36 w 712"/>
                <a:gd name="T61" fmla="*/ 560 h 775"/>
                <a:gd name="T62" fmla="*/ 12 w 712"/>
                <a:gd name="T63" fmla="*/ 482 h 775"/>
                <a:gd name="T64" fmla="*/ 0 w 712"/>
                <a:gd name="T65" fmla="*/ 390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2" h="775">
                  <a:moveTo>
                    <a:pt x="0" y="390"/>
                  </a:moveTo>
                  <a:lnTo>
                    <a:pt x="14" y="299"/>
                  </a:lnTo>
                  <a:lnTo>
                    <a:pt x="41" y="220"/>
                  </a:lnTo>
                  <a:lnTo>
                    <a:pt x="78" y="153"/>
                  </a:lnTo>
                  <a:lnTo>
                    <a:pt x="125" y="97"/>
                  </a:lnTo>
                  <a:lnTo>
                    <a:pt x="179" y="55"/>
                  </a:lnTo>
                  <a:lnTo>
                    <a:pt x="238" y="25"/>
                  </a:lnTo>
                  <a:lnTo>
                    <a:pt x="300" y="6"/>
                  </a:lnTo>
                  <a:lnTo>
                    <a:pt x="365" y="0"/>
                  </a:lnTo>
                  <a:lnTo>
                    <a:pt x="397" y="1"/>
                  </a:lnTo>
                  <a:lnTo>
                    <a:pt x="429" y="5"/>
                  </a:lnTo>
                  <a:lnTo>
                    <a:pt x="490" y="24"/>
                  </a:lnTo>
                  <a:lnTo>
                    <a:pt x="547" y="54"/>
                  </a:lnTo>
                  <a:lnTo>
                    <a:pt x="600" y="97"/>
                  </a:lnTo>
                  <a:lnTo>
                    <a:pt x="644" y="152"/>
                  </a:lnTo>
                  <a:lnTo>
                    <a:pt x="678" y="220"/>
                  </a:lnTo>
                  <a:lnTo>
                    <a:pt x="701" y="298"/>
                  </a:lnTo>
                  <a:lnTo>
                    <a:pt x="711" y="390"/>
                  </a:lnTo>
                  <a:lnTo>
                    <a:pt x="698" y="480"/>
                  </a:lnTo>
                  <a:lnTo>
                    <a:pt x="672" y="557"/>
                  </a:lnTo>
                  <a:lnTo>
                    <a:pt x="635" y="623"/>
                  </a:lnTo>
                  <a:lnTo>
                    <a:pt x="589" y="677"/>
                  </a:lnTo>
                  <a:lnTo>
                    <a:pt x="536" y="719"/>
                  </a:lnTo>
                  <a:lnTo>
                    <a:pt x="478" y="749"/>
                  </a:lnTo>
                  <a:lnTo>
                    <a:pt x="415" y="767"/>
                  </a:lnTo>
                  <a:lnTo>
                    <a:pt x="351" y="774"/>
                  </a:lnTo>
                  <a:lnTo>
                    <a:pt x="226" y="752"/>
                  </a:lnTo>
                  <a:lnTo>
                    <a:pt x="169" y="722"/>
                  </a:lnTo>
                  <a:lnTo>
                    <a:pt x="116" y="680"/>
                  </a:lnTo>
                  <a:lnTo>
                    <a:pt x="72" y="626"/>
                  </a:lnTo>
                  <a:lnTo>
                    <a:pt x="36" y="560"/>
                  </a:lnTo>
                  <a:lnTo>
                    <a:pt x="12" y="482"/>
                  </a:lnTo>
                  <a:lnTo>
                    <a:pt x="0" y="390"/>
                  </a:lnTo>
                </a:path>
              </a:pathLst>
            </a:custGeom>
            <a:noFill/>
            <a:ln w="12700" cap="rnd" cmpd="sng">
              <a:solidFill>
                <a:srgbClr val="72727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565" name="Freeform 29"/>
            <p:cNvSpPr>
              <a:spLocks noChangeAspect="1"/>
            </p:cNvSpPr>
            <p:nvPr/>
          </p:nvSpPr>
          <p:spPr bwMode="auto">
            <a:xfrm>
              <a:off x="3623" y="1758"/>
              <a:ext cx="693" cy="728"/>
            </a:xfrm>
            <a:custGeom>
              <a:avLst/>
              <a:gdLst>
                <a:gd name="T0" fmla="*/ 578 w 693"/>
                <a:gd name="T1" fmla="*/ 91 h 728"/>
                <a:gd name="T2" fmla="*/ 605 w 693"/>
                <a:gd name="T3" fmla="*/ 63 h 728"/>
                <a:gd name="T4" fmla="*/ 622 w 693"/>
                <a:gd name="T5" fmla="*/ 30 h 728"/>
                <a:gd name="T6" fmla="*/ 621 w 693"/>
                <a:gd name="T7" fmla="*/ 13 h 728"/>
                <a:gd name="T8" fmla="*/ 612 w 693"/>
                <a:gd name="T9" fmla="*/ 0 h 728"/>
                <a:gd name="T10" fmla="*/ 657 w 693"/>
                <a:gd name="T11" fmla="*/ 44 h 728"/>
                <a:gd name="T12" fmla="*/ 692 w 693"/>
                <a:gd name="T13" fmla="*/ 100 h 728"/>
                <a:gd name="T14" fmla="*/ 671 w 693"/>
                <a:gd name="T15" fmla="*/ 125 h 728"/>
                <a:gd name="T16" fmla="*/ 42 w 693"/>
                <a:gd name="T17" fmla="*/ 727 h 728"/>
                <a:gd name="T18" fmla="*/ 44 w 693"/>
                <a:gd name="T19" fmla="*/ 710 h 728"/>
                <a:gd name="T20" fmla="*/ 35 w 693"/>
                <a:gd name="T21" fmla="*/ 687 h 728"/>
                <a:gd name="T22" fmla="*/ 0 w 693"/>
                <a:gd name="T23" fmla="*/ 636 h 728"/>
                <a:gd name="T24" fmla="*/ 578 w 693"/>
                <a:gd name="T25" fmla="*/ 91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3" h="728">
                  <a:moveTo>
                    <a:pt x="578" y="91"/>
                  </a:moveTo>
                  <a:lnTo>
                    <a:pt x="605" y="63"/>
                  </a:lnTo>
                  <a:lnTo>
                    <a:pt x="622" y="30"/>
                  </a:lnTo>
                  <a:lnTo>
                    <a:pt x="621" y="13"/>
                  </a:lnTo>
                  <a:lnTo>
                    <a:pt x="612" y="0"/>
                  </a:lnTo>
                  <a:lnTo>
                    <a:pt x="657" y="44"/>
                  </a:lnTo>
                  <a:lnTo>
                    <a:pt x="692" y="100"/>
                  </a:lnTo>
                  <a:lnTo>
                    <a:pt x="671" y="125"/>
                  </a:lnTo>
                  <a:lnTo>
                    <a:pt x="42" y="727"/>
                  </a:lnTo>
                  <a:lnTo>
                    <a:pt x="44" y="710"/>
                  </a:lnTo>
                  <a:lnTo>
                    <a:pt x="35" y="687"/>
                  </a:lnTo>
                  <a:lnTo>
                    <a:pt x="0" y="636"/>
                  </a:lnTo>
                  <a:lnTo>
                    <a:pt x="578" y="9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8F8F8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566" name="Freeform 30"/>
            <p:cNvSpPr>
              <a:spLocks noChangeAspect="1"/>
            </p:cNvSpPr>
            <p:nvPr/>
          </p:nvSpPr>
          <p:spPr bwMode="auto">
            <a:xfrm>
              <a:off x="3579" y="1758"/>
              <a:ext cx="667" cy="635"/>
            </a:xfrm>
            <a:custGeom>
              <a:avLst/>
              <a:gdLst>
                <a:gd name="T0" fmla="*/ 622 w 667"/>
                <a:gd name="T1" fmla="*/ 91 h 635"/>
                <a:gd name="T2" fmla="*/ 649 w 667"/>
                <a:gd name="T3" fmla="*/ 63 h 635"/>
                <a:gd name="T4" fmla="*/ 666 w 667"/>
                <a:gd name="T5" fmla="*/ 30 h 635"/>
                <a:gd name="T6" fmla="*/ 665 w 667"/>
                <a:gd name="T7" fmla="*/ 13 h 635"/>
                <a:gd name="T8" fmla="*/ 656 w 667"/>
                <a:gd name="T9" fmla="*/ 0 h 635"/>
                <a:gd name="T10" fmla="*/ 645 w 667"/>
                <a:gd name="T11" fmla="*/ 1 h 635"/>
                <a:gd name="T12" fmla="*/ 637 w 667"/>
                <a:gd name="T13" fmla="*/ 7 h 635"/>
                <a:gd name="T14" fmla="*/ 0 w 667"/>
                <a:gd name="T15" fmla="*/ 601 h 635"/>
                <a:gd name="T16" fmla="*/ 15 w 667"/>
                <a:gd name="T17" fmla="*/ 608 h 635"/>
                <a:gd name="T18" fmla="*/ 44 w 667"/>
                <a:gd name="T19" fmla="*/ 634 h 635"/>
                <a:gd name="T20" fmla="*/ 622 w 667"/>
                <a:gd name="T21" fmla="*/ 91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7" h="635">
                  <a:moveTo>
                    <a:pt x="622" y="91"/>
                  </a:moveTo>
                  <a:lnTo>
                    <a:pt x="649" y="63"/>
                  </a:lnTo>
                  <a:lnTo>
                    <a:pt x="666" y="30"/>
                  </a:lnTo>
                  <a:lnTo>
                    <a:pt x="665" y="13"/>
                  </a:lnTo>
                  <a:lnTo>
                    <a:pt x="656" y="0"/>
                  </a:lnTo>
                  <a:lnTo>
                    <a:pt x="645" y="1"/>
                  </a:lnTo>
                  <a:lnTo>
                    <a:pt x="637" y="7"/>
                  </a:lnTo>
                  <a:lnTo>
                    <a:pt x="0" y="601"/>
                  </a:lnTo>
                  <a:lnTo>
                    <a:pt x="15" y="608"/>
                  </a:lnTo>
                  <a:lnTo>
                    <a:pt x="44" y="634"/>
                  </a:lnTo>
                  <a:lnTo>
                    <a:pt x="622" y="9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567" name="Freeform 31"/>
            <p:cNvSpPr>
              <a:spLocks noChangeAspect="1"/>
            </p:cNvSpPr>
            <p:nvPr/>
          </p:nvSpPr>
          <p:spPr bwMode="auto">
            <a:xfrm>
              <a:off x="3578" y="2359"/>
              <a:ext cx="93" cy="125"/>
            </a:xfrm>
            <a:custGeom>
              <a:avLst/>
              <a:gdLst>
                <a:gd name="T0" fmla="*/ 58 w 93"/>
                <a:gd name="T1" fmla="*/ 46 h 125"/>
                <a:gd name="T2" fmla="*/ 23 w 93"/>
                <a:gd name="T3" fmla="*/ 8 h 125"/>
                <a:gd name="T4" fmla="*/ 10 w 93"/>
                <a:gd name="T5" fmla="*/ 0 h 125"/>
                <a:gd name="T6" fmla="*/ 1 w 93"/>
                <a:gd name="T7" fmla="*/ 0 h 125"/>
                <a:gd name="T8" fmla="*/ 0 w 93"/>
                <a:gd name="T9" fmla="*/ 11 h 125"/>
                <a:gd name="T10" fmla="*/ 6 w 93"/>
                <a:gd name="T11" fmla="*/ 31 h 125"/>
                <a:gd name="T12" fmla="*/ 33 w 93"/>
                <a:gd name="T13" fmla="*/ 78 h 125"/>
                <a:gd name="T14" fmla="*/ 68 w 93"/>
                <a:gd name="T15" fmla="*/ 115 h 125"/>
                <a:gd name="T16" fmla="*/ 82 w 93"/>
                <a:gd name="T17" fmla="*/ 124 h 125"/>
                <a:gd name="T18" fmla="*/ 91 w 93"/>
                <a:gd name="T19" fmla="*/ 123 h 125"/>
                <a:gd name="T20" fmla="*/ 92 w 93"/>
                <a:gd name="T21" fmla="*/ 113 h 125"/>
                <a:gd name="T22" fmla="*/ 86 w 93"/>
                <a:gd name="T23" fmla="*/ 93 h 125"/>
                <a:gd name="T24" fmla="*/ 58 w 93"/>
                <a:gd name="T25" fmla="*/ 4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25">
                  <a:moveTo>
                    <a:pt x="58" y="46"/>
                  </a:moveTo>
                  <a:lnTo>
                    <a:pt x="23" y="8"/>
                  </a:lnTo>
                  <a:lnTo>
                    <a:pt x="10" y="0"/>
                  </a:lnTo>
                  <a:lnTo>
                    <a:pt x="1" y="0"/>
                  </a:lnTo>
                  <a:lnTo>
                    <a:pt x="0" y="11"/>
                  </a:lnTo>
                  <a:lnTo>
                    <a:pt x="6" y="31"/>
                  </a:lnTo>
                  <a:lnTo>
                    <a:pt x="33" y="78"/>
                  </a:lnTo>
                  <a:lnTo>
                    <a:pt x="68" y="115"/>
                  </a:lnTo>
                  <a:lnTo>
                    <a:pt x="82" y="124"/>
                  </a:lnTo>
                  <a:lnTo>
                    <a:pt x="91" y="123"/>
                  </a:lnTo>
                  <a:lnTo>
                    <a:pt x="92" y="113"/>
                  </a:lnTo>
                  <a:lnTo>
                    <a:pt x="86" y="93"/>
                  </a:lnTo>
                  <a:lnTo>
                    <a:pt x="58" y="46"/>
                  </a:lnTo>
                </a:path>
              </a:pathLst>
            </a:custGeom>
            <a:solidFill>
              <a:srgbClr val="5F5F5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568" name="Line 32"/>
            <p:cNvSpPr>
              <a:spLocks noChangeAspect="1" noChangeShapeType="1"/>
            </p:cNvSpPr>
            <p:nvPr/>
          </p:nvSpPr>
          <p:spPr bwMode="auto">
            <a:xfrm flipH="1">
              <a:off x="3621" y="1883"/>
              <a:ext cx="548" cy="50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5569" name="Line 33"/>
            <p:cNvSpPr>
              <a:spLocks noChangeAspect="1" noChangeShapeType="1"/>
            </p:cNvSpPr>
            <p:nvPr/>
          </p:nvSpPr>
          <p:spPr bwMode="auto">
            <a:xfrm flipH="1">
              <a:off x="3661" y="1848"/>
              <a:ext cx="649" cy="610"/>
            </a:xfrm>
            <a:prstGeom prst="line">
              <a:avLst/>
            </a:prstGeom>
            <a:noFill/>
            <a:ln w="12700">
              <a:solidFill>
                <a:srgbClr val="D2D2D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5570" name="Freeform 34"/>
            <p:cNvSpPr>
              <a:spLocks noChangeAspect="1"/>
            </p:cNvSpPr>
            <p:nvPr/>
          </p:nvSpPr>
          <p:spPr bwMode="auto">
            <a:xfrm>
              <a:off x="4234" y="1704"/>
              <a:ext cx="151" cy="155"/>
            </a:xfrm>
            <a:custGeom>
              <a:avLst/>
              <a:gdLst>
                <a:gd name="T0" fmla="*/ 150 w 151"/>
                <a:gd name="T1" fmla="*/ 30 h 155"/>
                <a:gd name="T2" fmla="*/ 124 w 151"/>
                <a:gd name="T3" fmla="*/ 56 h 155"/>
                <a:gd name="T4" fmla="*/ 108 w 151"/>
                <a:gd name="T5" fmla="*/ 77 h 155"/>
                <a:gd name="T6" fmla="*/ 95 w 151"/>
                <a:gd name="T7" fmla="*/ 91 h 155"/>
                <a:gd name="T8" fmla="*/ 87 w 151"/>
                <a:gd name="T9" fmla="*/ 110 h 155"/>
                <a:gd name="T10" fmla="*/ 83 w 151"/>
                <a:gd name="T11" fmla="*/ 140 h 155"/>
                <a:gd name="T12" fmla="*/ 83 w 151"/>
                <a:gd name="T13" fmla="*/ 147 h 155"/>
                <a:gd name="T14" fmla="*/ 81 w 151"/>
                <a:gd name="T15" fmla="*/ 154 h 155"/>
                <a:gd name="T16" fmla="*/ 34 w 151"/>
                <a:gd name="T17" fmla="*/ 84 h 155"/>
                <a:gd name="T18" fmla="*/ 0 w 151"/>
                <a:gd name="T19" fmla="*/ 54 h 155"/>
                <a:gd name="T20" fmla="*/ 7 w 151"/>
                <a:gd name="T21" fmla="*/ 51 h 155"/>
                <a:gd name="T22" fmla="*/ 21 w 151"/>
                <a:gd name="T23" fmla="*/ 54 h 155"/>
                <a:gd name="T24" fmla="*/ 41 w 151"/>
                <a:gd name="T25" fmla="*/ 51 h 155"/>
                <a:gd name="T26" fmla="*/ 60 w 151"/>
                <a:gd name="T27" fmla="*/ 44 h 155"/>
                <a:gd name="T28" fmla="*/ 78 w 151"/>
                <a:gd name="T29" fmla="*/ 35 h 155"/>
                <a:gd name="T30" fmla="*/ 102 w 151"/>
                <a:gd name="T31" fmla="*/ 19 h 155"/>
                <a:gd name="T32" fmla="*/ 124 w 151"/>
                <a:gd name="T33" fmla="*/ 0 h 155"/>
                <a:gd name="T34" fmla="*/ 150 w 151"/>
                <a:gd name="T35" fmla="*/ 3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1" h="155">
                  <a:moveTo>
                    <a:pt x="150" y="30"/>
                  </a:moveTo>
                  <a:lnTo>
                    <a:pt x="124" y="56"/>
                  </a:lnTo>
                  <a:lnTo>
                    <a:pt x="108" y="77"/>
                  </a:lnTo>
                  <a:lnTo>
                    <a:pt x="95" y="91"/>
                  </a:lnTo>
                  <a:lnTo>
                    <a:pt x="87" y="110"/>
                  </a:lnTo>
                  <a:lnTo>
                    <a:pt x="83" y="140"/>
                  </a:lnTo>
                  <a:lnTo>
                    <a:pt x="83" y="147"/>
                  </a:lnTo>
                  <a:lnTo>
                    <a:pt x="81" y="154"/>
                  </a:lnTo>
                  <a:lnTo>
                    <a:pt x="34" y="84"/>
                  </a:lnTo>
                  <a:lnTo>
                    <a:pt x="0" y="54"/>
                  </a:lnTo>
                  <a:lnTo>
                    <a:pt x="7" y="51"/>
                  </a:lnTo>
                  <a:lnTo>
                    <a:pt x="21" y="54"/>
                  </a:lnTo>
                  <a:lnTo>
                    <a:pt x="41" y="51"/>
                  </a:lnTo>
                  <a:lnTo>
                    <a:pt x="60" y="44"/>
                  </a:lnTo>
                  <a:lnTo>
                    <a:pt x="78" y="35"/>
                  </a:lnTo>
                  <a:lnTo>
                    <a:pt x="102" y="19"/>
                  </a:lnTo>
                  <a:lnTo>
                    <a:pt x="124" y="0"/>
                  </a:lnTo>
                  <a:lnTo>
                    <a:pt x="150" y="30"/>
                  </a:lnTo>
                </a:path>
              </a:pathLst>
            </a:custGeom>
            <a:solidFill>
              <a:srgbClr val="E1E1E1"/>
            </a:solidFill>
            <a:ln w="12700" cap="rnd" cmpd="sng">
              <a:solidFill>
                <a:srgbClr val="72727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571" name="Freeform 35"/>
            <p:cNvSpPr>
              <a:spLocks noChangeAspect="1"/>
            </p:cNvSpPr>
            <p:nvPr/>
          </p:nvSpPr>
          <p:spPr bwMode="auto">
            <a:xfrm>
              <a:off x="4167" y="1778"/>
              <a:ext cx="99" cy="102"/>
            </a:xfrm>
            <a:custGeom>
              <a:avLst/>
              <a:gdLst>
                <a:gd name="T0" fmla="*/ 78 w 99"/>
                <a:gd name="T1" fmla="*/ 0 h 102"/>
                <a:gd name="T2" fmla="*/ 74 w 99"/>
                <a:gd name="T3" fmla="*/ 21 h 102"/>
                <a:gd name="T4" fmla="*/ 55 w 99"/>
                <a:gd name="T5" fmla="*/ 50 h 102"/>
                <a:gd name="T6" fmla="*/ 0 w 99"/>
                <a:gd name="T7" fmla="*/ 101 h 102"/>
                <a:gd name="T8" fmla="*/ 67 w 99"/>
                <a:gd name="T9" fmla="*/ 66 h 102"/>
                <a:gd name="T10" fmla="*/ 91 w 99"/>
                <a:gd name="T11" fmla="*/ 50 h 102"/>
                <a:gd name="T12" fmla="*/ 98 w 99"/>
                <a:gd name="T13" fmla="*/ 37 h 102"/>
                <a:gd name="T14" fmla="*/ 98 w 99"/>
                <a:gd name="T15" fmla="*/ 28 h 102"/>
                <a:gd name="T16" fmla="*/ 95 w 99"/>
                <a:gd name="T17" fmla="*/ 17 h 102"/>
                <a:gd name="T18" fmla="*/ 85 w 99"/>
                <a:gd name="T19" fmla="*/ 4 h 102"/>
                <a:gd name="T20" fmla="*/ 78 w 99"/>
                <a:gd name="T2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102">
                  <a:moveTo>
                    <a:pt x="78" y="0"/>
                  </a:moveTo>
                  <a:lnTo>
                    <a:pt x="74" y="21"/>
                  </a:lnTo>
                  <a:lnTo>
                    <a:pt x="55" y="50"/>
                  </a:lnTo>
                  <a:lnTo>
                    <a:pt x="0" y="101"/>
                  </a:lnTo>
                  <a:lnTo>
                    <a:pt x="67" y="66"/>
                  </a:lnTo>
                  <a:lnTo>
                    <a:pt x="91" y="50"/>
                  </a:lnTo>
                  <a:lnTo>
                    <a:pt x="98" y="37"/>
                  </a:lnTo>
                  <a:lnTo>
                    <a:pt x="98" y="28"/>
                  </a:lnTo>
                  <a:lnTo>
                    <a:pt x="95" y="17"/>
                  </a:lnTo>
                  <a:lnTo>
                    <a:pt x="85" y="4"/>
                  </a:lnTo>
                  <a:lnTo>
                    <a:pt x="78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572" name="Freeform 36"/>
            <p:cNvSpPr>
              <a:spLocks noChangeAspect="1"/>
            </p:cNvSpPr>
            <p:nvPr/>
          </p:nvSpPr>
          <p:spPr bwMode="auto">
            <a:xfrm>
              <a:off x="4289" y="1727"/>
              <a:ext cx="85" cy="97"/>
            </a:xfrm>
            <a:custGeom>
              <a:avLst/>
              <a:gdLst>
                <a:gd name="T0" fmla="*/ 84 w 85"/>
                <a:gd name="T1" fmla="*/ 5 h 97"/>
                <a:gd name="T2" fmla="*/ 42 w 85"/>
                <a:gd name="T3" fmla="*/ 50 h 97"/>
                <a:gd name="T4" fmla="*/ 21 w 85"/>
                <a:gd name="T5" fmla="*/ 96 h 97"/>
                <a:gd name="T6" fmla="*/ 17 w 85"/>
                <a:gd name="T7" fmla="*/ 92 h 97"/>
                <a:gd name="T8" fmla="*/ 8 w 85"/>
                <a:gd name="T9" fmla="*/ 75 h 97"/>
                <a:gd name="T10" fmla="*/ 0 w 85"/>
                <a:gd name="T11" fmla="*/ 63 h 97"/>
                <a:gd name="T12" fmla="*/ 38 w 85"/>
                <a:gd name="T13" fmla="*/ 42 h 97"/>
                <a:gd name="T14" fmla="*/ 78 w 85"/>
                <a:gd name="T15" fmla="*/ 0 h 97"/>
                <a:gd name="T16" fmla="*/ 84 w 85"/>
                <a:gd name="T17" fmla="*/ 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97">
                  <a:moveTo>
                    <a:pt x="84" y="5"/>
                  </a:moveTo>
                  <a:lnTo>
                    <a:pt x="42" y="50"/>
                  </a:lnTo>
                  <a:lnTo>
                    <a:pt x="21" y="96"/>
                  </a:lnTo>
                  <a:lnTo>
                    <a:pt x="17" y="92"/>
                  </a:lnTo>
                  <a:lnTo>
                    <a:pt x="8" y="75"/>
                  </a:lnTo>
                  <a:lnTo>
                    <a:pt x="0" y="63"/>
                  </a:lnTo>
                  <a:lnTo>
                    <a:pt x="38" y="42"/>
                  </a:lnTo>
                  <a:lnTo>
                    <a:pt x="78" y="0"/>
                  </a:lnTo>
                  <a:lnTo>
                    <a:pt x="84" y="5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E1E1E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ransition spd="med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Liste Provisioning-Prozesse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441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1600" b="1"/>
              <a:t>Anwender</a:t>
            </a:r>
            <a:r>
              <a:rPr lang="de-DE" altLang="en-US" sz="1600"/>
              <a:t> (Existence)</a:t>
            </a:r>
          </a:p>
          <a:p>
            <a:pPr lvl="1">
              <a:lnSpc>
                <a:spcPct val="90000"/>
              </a:lnSpc>
            </a:pPr>
            <a:r>
              <a:rPr lang="de-DE" altLang="en-US" sz="1200"/>
              <a:t>Hinzufügen eines Anwenders</a:t>
            </a:r>
          </a:p>
          <a:p>
            <a:pPr lvl="1">
              <a:lnSpc>
                <a:spcPct val="90000"/>
              </a:lnSpc>
            </a:pPr>
            <a:r>
              <a:rPr lang="de-DE" altLang="en-US" sz="1200"/>
              <a:t>Entfernen eines Anwenders</a:t>
            </a:r>
          </a:p>
          <a:p>
            <a:pPr lvl="1">
              <a:lnSpc>
                <a:spcPct val="90000"/>
              </a:lnSpc>
            </a:pPr>
            <a:r>
              <a:rPr lang="de-DE" altLang="en-US" sz="1200"/>
              <a:t>Ändern eines Anwenders (Name, Abteilung, Vertragsende)</a:t>
            </a:r>
          </a:p>
          <a:p>
            <a:pPr>
              <a:lnSpc>
                <a:spcPct val="90000"/>
              </a:lnSpc>
            </a:pPr>
            <a:r>
              <a:rPr lang="de-DE" altLang="en-US" sz="1600" b="1"/>
              <a:t>Rolle</a:t>
            </a:r>
            <a:r>
              <a:rPr lang="de-DE" altLang="en-US" sz="1600"/>
              <a:t> (Context)</a:t>
            </a:r>
          </a:p>
          <a:p>
            <a:pPr lvl="1">
              <a:lnSpc>
                <a:spcPct val="90000"/>
              </a:lnSpc>
            </a:pPr>
            <a:r>
              <a:rPr lang="de-DE" altLang="en-US" sz="1200"/>
              <a:t>Hinzufügen einer Rolle (und Zuweisen der damit verbundenen Rechte, auch über „Klonen“ oder über Vorlagen / Templates)</a:t>
            </a:r>
          </a:p>
          <a:p>
            <a:pPr lvl="1">
              <a:lnSpc>
                <a:spcPct val="90000"/>
              </a:lnSpc>
            </a:pPr>
            <a:r>
              <a:rPr lang="de-DE" altLang="en-US" sz="1200"/>
              <a:t>Entfernen einer Rolle (auf die keine Referenz mehr existiert)</a:t>
            </a:r>
          </a:p>
          <a:p>
            <a:pPr lvl="1">
              <a:lnSpc>
                <a:spcPct val="90000"/>
              </a:lnSpc>
            </a:pPr>
            <a:r>
              <a:rPr lang="de-DE" altLang="en-US" sz="1200"/>
              <a:t>Ändern einer Rolle.</a:t>
            </a:r>
          </a:p>
          <a:p>
            <a:pPr lvl="1">
              <a:lnSpc>
                <a:spcPct val="90000"/>
              </a:lnSpc>
            </a:pPr>
            <a:r>
              <a:rPr lang="de-DE" altLang="en-US" sz="1200"/>
              <a:t>Prüfen auf Konfliktfreiheit</a:t>
            </a:r>
          </a:p>
          <a:p>
            <a:pPr>
              <a:lnSpc>
                <a:spcPct val="90000"/>
              </a:lnSpc>
            </a:pPr>
            <a:r>
              <a:rPr lang="de-DE" altLang="en-US" sz="1600" b="1"/>
              <a:t>Konto</a:t>
            </a:r>
            <a:r>
              <a:rPr lang="de-DE" altLang="en-US" sz="1600"/>
              <a:t> (Context)</a:t>
            </a:r>
          </a:p>
          <a:p>
            <a:pPr lvl="1">
              <a:lnSpc>
                <a:spcPct val="90000"/>
              </a:lnSpc>
            </a:pPr>
            <a:r>
              <a:rPr lang="de-DE" altLang="en-US" sz="1200"/>
              <a:t>Vergeben individueller Rechte,</a:t>
            </a:r>
          </a:p>
          <a:p>
            <a:pPr lvl="1">
              <a:lnSpc>
                <a:spcPct val="90000"/>
              </a:lnSpc>
            </a:pPr>
            <a:r>
              <a:rPr lang="de-DE" altLang="en-US" sz="1200"/>
              <a:t>Entziehen individueller Rechte,</a:t>
            </a:r>
          </a:p>
          <a:p>
            <a:pPr lvl="1">
              <a:lnSpc>
                <a:spcPct val="90000"/>
              </a:lnSpc>
            </a:pPr>
            <a:r>
              <a:rPr lang="de-DE" altLang="en-US" sz="1200"/>
              <a:t>Zuordnen zu einer Rolle</a:t>
            </a:r>
          </a:p>
          <a:p>
            <a:pPr lvl="1">
              <a:lnSpc>
                <a:spcPct val="90000"/>
              </a:lnSpc>
            </a:pPr>
            <a:r>
              <a:rPr lang="de-DE" altLang="en-US" sz="1200"/>
              <a:t>Lösen von einer Rolle</a:t>
            </a:r>
          </a:p>
          <a:p>
            <a:pPr lvl="1">
              <a:lnSpc>
                <a:spcPct val="90000"/>
              </a:lnSpc>
            </a:pPr>
            <a:r>
              <a:rPr lang="de-DE" altLang="en-US" sz="1200"/>
              <a:t>Konten unwirksam werden lassen (Ausscheidedatum erreicht)</a:t>
            </a:r>
          </a:p>
          <a:p>
            <a:pPr lvl="1">
              <a:lnSpc>
                <a:spcPct val="90000"/>
              </a:lnSpc>
            </a:pPr>
            <a:r>
              <a:rPr lang="de-DE" altLang="en-US" sz="1200"/>
              <a:t>Wiederinkraftsetzen abgelaufener Konten (Ausscheidedatum erreicht) Passwort setzen (Initial-Passwort und Neuvergabe)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762000"/>
            <a:ext cx="46482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1600" b="1"/>
              <a:t>Regel</a:t>
            </a:r>
            <a:r>
              <a:rPr lang="de-DE" altLang="en-US" sz="1600"/>
              <a:t> (Context)</a:t>
            </a:r>
          </a:p>
          <a:p>
            <a:pPr lvl="1">
              <a:lnSpc>
                <a:spcPct val="90000"/>
              </a:lnSpc>
            </a:pPr>
            <a:r>
              <a:rPr lang="de-DE" altLang="en-US" sz="1200"/>
              <a:t>Hinzufügen einer Regel</a:t>
            </a:r>
          </a:p>
          <a:p>
            <a:pPr lvl="1">
              <a:lnSpc>
                <a:spcPct val="90000"/>
              </a:lnSpc>
            </a:pPr>
            <a:r>
              <a:rPr lang="de-DE" altLang="en-US" sz="1200"/>
              <a:t>Entfernen einer Regel</a:t>
            </a:r>
          </a:p>
          <a:p>
            <a:pPr lvl="1">
              <a:lnSpc>
                <a:spcPct val="90000"/>
              </a:lnSpc>
            </a:pPr>
            <a:r>
              <a:rPr lang="de-DE" altLang="en-US" sz="1200"/>
              <a:t>Ändern einer Regel</a:t>
            </a:r>
          </a:p>
          <a:p>
            <a:pPr>
              <a:lnSpc>
                <a:spcPct val="90000"/>
              </a:lnSpc>
            </a:pPr>
            <a:r>
              <a:rPr lang="de-DE" altLang="en-US" sz="1600" b="1"/>
              <a:t>Genehmigungsstellen</a:t>
            </a:r>
            <a:r>
              <a:rPr lang="de-DE" altLang="en-US" sz="1600"/>
              <a:t> (Provisioning)</a:t>
            </a:r>
          </a:p>
          <a:p>
            <a:pPr lvl="1">
              <a:lnSpc>
                <a:spcPct val="90000"/>
              </a:lnSpc>
            </a:pPr>
            <a:r>
              <a:rPr lang="de-DE" altLang="en-US" sz="1200"/>
              <a:t>Hinzufügen einer Freigabeautorität (mit Vertretungsregelung),</a:t>
            </a:r>
          </a:p>
          <a:p>
            <a:pPr lvl="1">
              <a:lnSpc>
                <a:spcPct val="90000"/>
              </a:lnSpc>
            </a:pPr>
            <a:r>
              <a:rPr lang="de-DE" altLang="en-US" sz="1200"/>
              <a:t>Entfernen einer Freigabeautorität, </a:t>
            </a:r>
          </a:p>
          <a:p>
            <a:pPr lvl="1">
              <a:lnSpc>
                <a:spcPct val="90000"/>
              </a:lnSpc>
            </a:pPr>
            <a:r>
              <a:rPr lang="de-DE" altLang="en-US" sz="1200"/>
              <a:t>Ändern einer Freigabeautorität,</a:t>
            </a:r>
          </a:p>
          <a:p>
            <a:pPr>
              <a:lnSpc>
                <a:spcPct val="90000"/>
              </a:lnSpc>
            </a:pPr>
            <a:r>
              <a:rPr lang="de-DE" altLang="en-US" sz="1600" b="1"/>
              <a:t>Information</a:t>
            </a:r>
            <a:r>
              <a:rPr lang="de-DE" altLang="en-US" sz="1600"/>
              <a:t> (Provisioning)</a:t>
            </a:r>
          </a:p>
          <a:p>
            <a:pPr lvl="1">
              <a:lnSpc>
                <a:spcPct val="90000"/>
              </a:lnSpc>
            </a:pPr>
            <a:r>
              <a:rPr lang="de-DE" altLang="en-US" sz="1200"/>
              <a:t>Information des Anwenders über eigene Zugriffsberechtigungen</a:t>
            </a:r>
          </a:p>
          <a:p>
            <a:pPr lvl="1">
              <a:lnSpc>
                <a:spcPct val="90000"/>
              </a:lnSpc>
            </a:pPr>
            <a:r>
              <a:rPr lang="de-DE" altLang="en-US" sz="1200"/>
              <a:t>Information des Verantwortlichen über die Zugriffsberechtigungen Dritter</a:t>
            </a:r>
          </a:p>
          <a:p>
            <a:pPr lvl="1">
              <a:lnSpc>
                <a:spcPct val="90000"/>
              </a:lnSpc>
            </a:pPr>
            <a:r>
              <a:rPr lang="de-DE" altLang="en-US" sz="1200"/>
              <a:t>Information des Anwenders über den Status eines Antrages auf Rechtevergabe,</a:t>
            </a:r>
          </a:p>
          <a:p>
            <a:pPr>
              <a:lnSpc>
                <a:spcPct val="90000"/>
              </a:lnSpc>
            </a:pPr>
            <a:r>
              <a:rPr lang="de-DE" altLang="en-US" sz="1600" b="1"/>
              <a:t>Abgleich</a:t>
            </a:r>
            <a:r>
              <a:rPr lang="de-DE" altLang="en-US" sz="1600"/>
              <a:t> (Provisioning)</a:t>
            </a:r>
          </a:p>
          <a:p>
            <a:pPr lvl="1">
              <a:lnSpc>
                <a:spcPct val="90000"/>
              </a:lnSpc>
            </a:pPr>
            <a:r>
              <a:rPr lang="de-DE" altLang="en-US" sz="1200"/>
              <a:t>Feststellen von Abweichungen der Rechte in den Zielsystemen vom Sollzustand (Hacker, Prozessmängel, Managementfehler, …)</a:t>
            </a:r>
          </a:p>
          <a:p>
            <a:pPr>
              <a:lnSpc>
                <a:spcPct val="90000"/>
              </a:lnSpc>
            </a:pPr>
            <a:r>
              <a:rPr lang="de-DE" altLang="en-US" sz="1600" b="1"/>
              <a:t>Bericht</a:t>
            </a:r>
            <a:r>
              <a:rPr lang="de-DE" altLang="en-US" sz="1600"/>
              <a:t> (Provisioning)</a:t>
            </a:r>
          </a:p>
          <a:p>
            <a:pPr lvl="1">
              <a:lnSpc>
                <a:spcPct val="90000"/>
              </a:lnSpc>
            </a:pPr>
            <a:r>
              <a:rPr lang="de-DE" altLang="en-US" sz="1200"/>
              <a:t>Berichten der Rechtestruktur pro System oder Organisationseinheit,</a:t>
            </a:r>
          </a:p>
        </p:txBody>
      </p:sp>
      <p:grpSp>
        <p:nvGrpSpPr>
          <p:cNvPr id="67589" name="Group 5"/>
          <p:cNvGrpSpPr>
            <a:grpSpLocks noChangeAspect="1"/>
          </p:cNvGrpSpPr>
          <p:nvPr/>
        </p:nvGrpSpPr>
        <p:grpSpPr bwMode="auto">
          <a:xfrm>
            <a:off x="7543800" y="304800"/>
            <a:ext cx="1146175" cy="1141413"/>
            <a:chOff x="3578" y="1038"/>
            <a:chExt cx="1453" cy="1448"/>
          </a:xfrm>
        </p:grpSpPr>
        <p:sp>
          <p:nvSpPr>
            <p:cNvPr id="67590" name="Freeform 6"/>
            <p:cNvSpPr>
              <a:spLocks noChangeAspect="1"/>
            </p:cNvSpPr>
            <p:nvPr/>
          </p:nvSpPr>
          <p:spPr bwMode="auto">
            <a:xfrm>
              <a:off x="4262" y="1038"/>
              <a:ext cx="395" cy="549"/>
            </a:xfrm>
            <a:custGeom>
              <a:avLst/>
              <a:gdLst>
                <a:gd name="T0" fmla="*/ 38 w 395"/>
                <a:gd name="T1" fmla="*/ 548 h 549"/>
                <a:gd name="T2" fmla="*/ 7 w 395"/>
                <a:gd name="T3" fmla="*/ 435 h 549"/>
                <a:gd name="T4" fmla="*/ 1 w 395"/>
                <a:gd name="T5" fmla="*/ 381 h 549"/>
                <a:gd name="T6" fmla="*/ 0 w 395"/>
                <a:gd name="T7" fmla="*/ 355 h 549"/>
                <a:gd name="T8" fmla="*/ 2 w 395"/>
                <a:gd name="T9" fmla="*/ 328 h 549"/>
                <a:gd name="T10" fmla="*/ 21 w 395"/>
                <a:gd name="T11" fmla="*/ 230 h 549"/>
                <a:gd name="T12" fmla="*/ 62 w 395"/>
                <a:gd name="T13" fmla="*/ 144 h 549"/>
                <a:gd name="T14" fmla="*/ 123 w 395"/>
                <a:gd name="T15" fmla="*/ 76 h 549"/>
                <a:gd name="T16" fmla="*/ 200 w 395"/>
                <a:gd name="T17" fmla="*/ 27 h 549"/>
                <a:gd name="T18" fmla="*/ 291 w 395"/>
                <a:gd name="T19" fmla="*/ 2 h 549"/>
                <a:gd name="T20" fmla="*/ 315 w 395"/>
                <a:gd name="T21" fmla="*/ 1 h 549"/>
                <a:gd name="T22" fmla="*/ 341 w 395"/>
                <a:gd name="T23" fmla="*/ 0 h 549"/>
                <a:gd name="T24" fmla="*/ 394 w 395"/>
                <a:gd name="T25" fmla="*/ 6 h 549"/>
                <a:gd name="T26" fmla="*/ 370 w 395"/>
                <a:gd name="T27" fmla="*/ 6 h 549"/>
                <a:gd name="T28" fmla="*/ 346 w 395"/>
                <a:gd name="T29" fmla="*/ 8 h 549"/>
                <a:gd name="T30" fmla="*/ 299 w 395"/>
                <a:gd name="T31" fmla="*/ 15 h 549"/>
                <a:gd name="T32" fmla="*/ 213 w 395"/>
                <a:gd name="T33" fmla="*/ 49 h 549"/>
                <a:gd name="T34" fmla="*/ 140 w 395"/>
                <a:gd name="T35" fmla="*/ 101 h 549"/>
                <a:gd name="T36" fmla="*/ 79 w 395"/>
                <a:gd name="T37" fmla="*/ 172 h 549"/>
                <a:gd name="T38" fmla="*/ 37 w 395"/>
                <a:gd name="T39" fmla="*/ 254 h 549"/>
                <a:gd name="T40" fmla="*/ 14 w 395"/>
                <a:gd name="T41" fmla="*/ 347 h 549"/>
                <a:gd name="T42" fmla="*/ 11 w 395"/>
                <a:gd name="T43" fmla="*/ 396 h 549"/>
                <a:gd name="T44" fmla="*/ 11 w 395"/>
                <a:gd name="T45" fmla="*/ 420 h 549"/>
                <a:gd name="T46" fmla="*/ 14 w 395"/>
                <a:gd name="T47" fmla="*/ 446 h 549"/>
                <a:gd name="T48" fmla="*/ 38 w 395"/>
                <a:gd name="T49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5" h="549">
                  <a:moveTo>
                    <a:pt x="38" y="548"/>
                  </a:moveTo>
                  <a:lnTo>
                    <a:pt x="7" y="435"/>
                  </a:lnTo>
                  <a:lnTo>
                    <a:pt x="1" y="381"/>
                  </a:lnTo>
                  <a:lnTo>
                    <a:pt x="0" y="355"/>
                  </a:lnTo>
                  <a:lnTo>
                    <a:pt x="2" y="328"/>
                  </a:lnTo>
                  <a:lnTo>
                    <a:pt x="21" y="230"/>
                  </a:lnTo>
                  <a:lnTo>
                    <a:pt x="62" y="144"/>
                  </a:lnTo>
                  <a:lnTo>
                    <a:pt x="123" y="76"/>
                  </a:lnTo>
                  <a:lnTo>
                    <a:pt x="200" y="27"/>
                  </a:lnTo>
                  <a:lnTo>
                    <a:pt x="291" y="2"/>
                  </a:lnTo>
                  <a:lnTo>
                    <a:pt x="315" y="1"/>
                  </a:lnTo>
                  <a:lnTo>
                    <a:pt x="341" y="0"/>
                  </a:lnTo>
                  <a:lnTo>
                    <a:pt x="394" y="6"/>
                  </a:lnTo>
                  <a:lnTo>
                    <a:pt x="370" y="6"/>
                  </a:lnTo>
                  <a:lnTo>
                    <a:pt x="346" y="8"/>
                  </a:lnTo>
                  <a:lnTo>
                    <a:pt x="299" y="15"/>
                  </a:lnTo>
                  <a:lnTo>
                    <a:pt x="213" y="49"/>
                  </a:lnTo>
                  <a:lnTo>
                    <a:pt x="140" y="101"/>
                  </a:lnTo>
                  <a:lnTo>
                    <a:pt x="79" y="172"/>
                  </a:lnTo>
                  <a:lnTo>
                    <a:pt x="37" y="254"/>
                  </a:lnTo>
                  <a:lnTo>
                    <a:pt x="14" y="347"/>
                  </a:lnTo>
                  <a:lnTo>
                    <a:pt x="11" y="396"/>
                  </a:lnTo>
                  <a:lnTo>
                    <a:pt x="11" y="420"/>
                  </a:lnTo>
                  <a:lnTo>
                    <a:pt x="14" y="446"/>
                  </a:lnTo>
                  <a:lnTo>
                    <a:pt x="38" y="548"/>
                  </a:lnTo>
                </a:path>
              </a:pathLst>
            </a:custGeom>
            <a:solidFill>
              <a:srgbClr val="5F5F5F"/>
            </a:solidFill>
            <a:ln w="12700" cap="rnd" cmpd="sng">
              <a:solidFill>
                <a:srgbClr val="A2A2A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591" name="Freeform 7"/>
            <p:cNvSpPr>
              <a:spLocks noChangeAspect="1"/>
            </p:cNvSpPr>
            <p:nvPr/>
          </p:nvSpPr>
          <p:spPr bwMode="auto">
            <a:xfrm>
              <a:off x="4319" y="1063"/>
              <a:ext cx="712" cy="801"/>
            </a:xfrm>
            <a:custGeom>
              <a:avLst/>
              <a:gdLst>
                <a:gd name="T0" fmla="*/ 0 w 712"/>
                <a:gd name="T1" fmla="*/ 567 h 801"/>
                <a:gd name="T2" fmla="*/ 54 w 712"/>
                <a:gd name="T3" fmla="*/ 658 h 801"/>
                <a:gd name="T4" fmla="*/ 126 w 712"/>
                <a:gd name="T5" fmla="*/ 727 h 801"/>
                <a:gd name="T6" fmla="*/ 212 w 712"/>
                <a:gd name="T7" fmla="*/ 773 h 801"/>
                <a:gd name="T8" fmla="*/ 305 w 712"/>
                <a:gd name="T9" fmla="*/ 798 h 801"/>
                <a:gd name="T10" fmla="*/ 352 w 712"/>
                <a:gd name="T11" fmla="*/ 800 h 801"/>
                <a:gd name="T12" fmla="*/ 375 w 712"/>
                <a:gd name="T13" fmla="*/ 800 h 801"/>
                <a:gd name="T14" fmla="*/ 399 w 712"/>
                <a:gd name="T15" fmla="*/ 798 h 801"/>
                <a:gd name="T16" fmla="*/ 490 w 712"/>
                <a:gd name="T17" fmla="*/ 774 h 801"/>
                <a:gd name="T18" fmla="*/ 570 w 712"/>
                <a:gd name="T19" fmla="*/ 727 h 801"/>
                <a:gd name="T20" fmla="*/ 636 w 712"/>
                <a:gd name="T21" fmla="*/ 652 h 801"/>
                <a:gd name="T22" fmla="*/ 683 w 712"/>
                <a:gd name="T23" fmla="*/ 559 h 801"/>
                <a:gd name="T24" fmla="*/ 707 w 712"/>
                <a:gd name="T25" fmla="*/ 461 h 801"/>
                <a:gd name="T26" fmla="*/ 711 w 712"/>
                <a:gd name="T27" fmla="*/ 412 h 801"/>
                <a:gd name="T28" fmla="*/ 711 w 712"/>
                <a:gd name="T29" fmla="*/ 388 h 801"/>
                <a:gd name="T30" fmla="*/ 710 w 712"/>
                <a:gd name="T31" fmla="*/ 362 h 801"/>
                <a:gd name="T32" fmla="*/ 690 w 712"/>
                <a:gd name="T33" fmla="*/ 266 h 801"/>
                <a:gd name="T34" fmla="*/ 652 w 712"/>
                <a:gd name="T35" fmla="*/ 179 h 801"/>
                <a:gd name="T36" fmla="*/ 595 w 712"/>
                <a:gd name="T37" fmla="*/ 103 h 801"/>
                <a:gd name="T38" fmla="*/ 521 w 712"/>
                <a:gd name="T39" fmla="*/ 42 h 801"/>
                <a:gd name="T40" fmla="*/ 430 w 712"/>
                <a:gd name="T41" fmla="*/ 0 h 801"/>
                <a:gd name="T42" fmla="*/ 509 w 712"/>
                <a:gd name="T43" fmla="*/ 45 h 801"/>
                <a:gd name="T44" fmla="*/ 574 w 712"/>
                <a:gd name="T45" fmla="*/ 106 h 801"/>
                <a:gd name="T46" fmla="*/ 622 w 712"/>
                <a:gd name="T47" fmla="*/ 180 h 801"/>
                <a:gd name="T48" fmla="*/ 652 w 712"/>
                <a:gd name="T49" fmla="*/ 263 h 801"/>
                <a:gd name="T50" fmla="*/ 663 w 712"/>
                <a:gd name="T51" fmla="*/ 352 h 801"/>
                <a:gd name="T52" fmla="*/ 663 w 712"/>
                <a:gd name="T53" fmla="*/ 374 h 801"/>
                <a:gd name="T54" fmla="*/ 662 w 712"/>
                <a:gd name="T55" fmla="*/ 397 h 801"/>
                <a:gd name="T56" fmla="*/ 656 w 712"/>
                <a:gd name="T57" fmla="*/ 442 h 801"/>
                <a:gd name="T58" fmla="*/ 628 w 712"/>
                <a:gd name="T59" fmla="*/ 530 h 801"/>
                <a:gd name="T60" fmla="*/ 578 w 712"/>
                <a:gd name="T61" fmla="*/ 613 h 801"/>
                <a:gd name="T62" fmla="*/ 512 w 712"/>
                <a:gd name="T63" fmla="*/ 682 h 801"/>
                <a:gd name="T64" fmla="*/ 437 w 712"/>
                <a:gd name="T65" fmla="*/ 729 h 801"/>
                <a:gd name="T66" fmla="*/ 358 w 712"/>
                <a:gd name="T67" fmla="*/ 754 h 801"/>
                <a:gd name="T68" fmla="*/ 317 w 712"/>
                <a:gd name="T69" fmla="*/ 759 h 801"/>
                <a:gd name="T70" fmla="*/ 297 w 712"/>
                <a:gd name="T71" fmla="*/ 760 h 801"/>
                <a:gd name="T72" fmla="*/ 275 w 712"/>
                <a:gd name="T73" fmla="*/ 759 h 801"/>
                <a:gd name="T74" fmla="*/ 196 w 712"/>
                <a:gd name="T75" fmla="*/ 742 h 801"/>
                <a:gd name="T76" fmla="*/ 120 w 712"/>
                <a:gd name="T77" fmla="*/ 704 h 801"/>
                <a:gd name="T78" fmla="*/ 54 w 712"/>
                <a:gd name="T79" fmla="*/ 646 h 801"/>
                <a:gd name="T80" fmla="*/ 0 w 712"/>
                <a:gd name="T81" fmla="*/ 567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12" h="801">
                  <a:moveTo>
                    <a:pt x="0" y="567"/>
                  </a:moveTo>
                  <a:lnTo>
                    <a:pt x="54" y="658"/>
                  </a:lnTo>
                  <a:lnTo>
                    <a:pt x="126" y="727"/>
                  </a:lnTo>
                  <a:lnTo>
                    <a:pt x="212" y="773"/>
                  </a:lnTo>
                  <a:lnTo>
                    <a:pt x="305" y="798"/>
                  </a:lnTo>
                  <a:lnTo>
                    <a:pt x="352" y="800"/>
                  </a:lnTo>
                  <a:lnTo>
                    <a:pt x="375" y="800"/>
                  </a:lnTo>
                  <a:lnTo>
                    <a:pt x="399" y="798"/>
                  </a:lnTo>
                  <a:lnTo>
                    <a:pt x="490" y="774"/>
                  </a:lnTo>
                  <a:lnTo>
                    <a:pt x="570" y="727"/>
                  </a:lnTo>
                  <a:lnTo>
                    <a:pt x="636" y="652"/>
                  </a:lnTo>
                  <a:lnTo>
                    <a:pt x="683" y="559"/>
                  </a:lnTo>
                  <a:lnTo>
                    <a:pt x="707" y="461"/>
                  </a:lnTo>
                  <a:lnTo>
                    <a:pt x="711" y="412"/>
                  </a:lnTo>
                  <a:lnTo>
                    <a:pt x="711" y="388"/>
                  </a:lnTo>
                  <a:lnTo>
                    <a:pt x="710" y="362"/>
                  </a:lnTo>
                  <a:lnTo>
                    <a:pt x="690" y="266"/>
                  </a:lnTo>
                  <a:lnTo>
                    <a:pt x="652" y="179"/>
                  </a:lnTo>
                  <a:lnTo>
                    <a:pt x="595" y="103"/>
                  </a:lnTo>
                  <a:lnTo>
                    <a:pt x="521" y="42"/>
                  </a:lnTo>
                  <a:lnTo>
                    <a:pt x="430" y="0"/>
                  </a:lnTo>
                  <a:lnTo>
                    <a:pt x="509" y="45"/>
                  </a:lnTo>
                  <a:lnTo>
                    <a:pt x="574" y="106"/>
                  </a:lnTo>
                  <a:lnTo>
                    <a:pt x="622" y="180"/>
                  </a:lnTo>
                  <a:lnTo>
                    <a:pt x="652" y="263"/>
                  </a:lnTo>
                  <a:lnTo>
                    <a:pt x="663" y="352"/>
                  </a:lnTo>
                  <a:lnTo>
                    <a:pt x="663" y="374"/>
                  </a:lnTo>
                  <a:lnTo>
                    <a:pt x="662" y="397"/>
                  </a:lnTo>
                  <a:lnTo>
                    <a:pt x="656" y="442"/>
                  </a:lnTo>
                  <a:lnTo>
                    <a:pt x="628" y="530"/>
                  </a:lnTo>
                  <a:lnTo>
                    <a:pt x="578" y="613"/>
                  </a:lnTo>
                  <a:lnTo>
                    <a:pt x="512" y="682"/>
                  </a:lnTo>
                  <a:lnTo>
                    <a:pt x="437" y="729"/>
                  </a:lnTo>
                  <a:lnTo>
                    <a:pt x="358" y="754"/>
                  </a:lnTo>
                  <a:lnTo>
                    <a:pt x="317" y="759"/>
                  </a:lnTo>
                  <a:lnTo>
                    <a:pt x="297" y="760"/>
                  </a:lnTo>
                  <a:lnTo>
                    <a:pt x="275" y="759"/>
                  </a:lnTo>
                  <a:lnTo>
                    <a:pt x="196" y="742"/>
                  </a:lnTo>
                  <a:lnTo>
                    <a:pt x="120" y="704"/>
                  </a:lnTo>
                  <a:lnTo>
                    <a:pt x="54" y="646"/>
                  </a:lnTo>
                  <a:lnTo>
                    <a:pt x="0" y="567"/>
                  </a:lnTo>
                </a:path>
              </a:pathLst>
            </a:custGeom>
            <a:solidFill>
              <a:srgbClr val="5F5F5F"/>
            </a:solidFill>
            <a:ln w="12700" cap="rnd" cmpd="sng">
              <a:solidFill>
                <a:srgbClr val="A2A2A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592" name="Freeform 8"/>
            <p:cNvSpPr>
              <a:spLocks noChangeAspect="1"/>
            </p:cNvSpPr>
            <p:nvPr/>
          </p:nvSpPr>
          <p:spPr bwMode="auto">
            <a:xfrm>
              <a:off x="4270" y="1046"/>
              <a:ext cx="712" cy="775"/>
            </a:xfrm>
            <a:custGeom>
              <a:avLst/>
              <a:gdLst>
                <a:gd name="T0" fmla="*/ 0 w 712"/>
                <a:gd name="T1" fmla="*/ 390 h 775"/>
                <a:gd name="T2" fmla="*/ 14 w 712"/>
                <a:gd name="T3" fmla="*/ 299 h 775"/>
                <a:gd name="T4" fmla="*/ 41 w 712"/>
                <a:gd name="T5" fmla="*/ 220 h 775"/>
                <a:gd name="T6" fmla="*/ 78 w 712"/>
                <a:gd name="T7" fmla="*/ 153 h 775"/>
                <a:gd name="T8" fmla="*/ 125 w 712"/>
                <a:gd name="T9" fmla="*/ 97 h 775"/>
                <a:gd name="T10" fmla="*/ 179 w 712"/>
                <a:gd name="T11" fmla="*/ 55 h 775"/>
                <a:gd name="T12" fmla="*/ 238 w 712"/>
                <a:gd name="T13" fmla="*/ 25 h 775"/>
                <a:gd name="T14" fmla="*/ 300 w 712"/>
                <a:gd name="T15" fmla="*/ 6 h 775"/>
                <a:gd name="T16" fmla="*/ 365 w 712"/>
                <a:gd name="T17" fmla="*/ 0 h 775"/>
                <a:gd name="T18" fmla="*/ 397 w 712"/>
                <a:gd name="T19" fmla="*/ 1 h 775"/>
                <a:gd name="T20" fmla="*/ 429 w 712"/>
                <a:gd name="T21" fmla="*/ 5 h 775"/>
                <a:gd name="T22" fmla="*/ 490 w 712"/>
                <a:gd name="T23" fmla="*/ 24 h 775"/>
                <a:gd name="T24" fmla="*/ 547 w 712"/>
                <a:gd name="T25" fmla="*/ 54 h 775"/>
                <a:gd name="T26" fmla="*/ 600 w 712"/>
                <a:gd name="T27" fmla="*/ 97 h 775"/>
                <a:gd name="T28" fmla="*/ 644 w 712"/>
                <a:gd name="T29" fmla="*/ 152 h 775"/>
                <a:gd name="T30" fmla="*/ 678 w 712"/>
                <a:gd name="T31" fmla="*/ 220 h 775"/>
                <a:gd name="T32" fmla="*/ 701 w 712"/>
                <a:gd name="T33" fmla="*/ 298 h 775"/>
                <a:gd name="T34" fmla="*/ 711 w 712"/>
                <a:gd name="T35" fmla="*/ 390 h 775"/>
                <a:gd name="T36" fmla="*/ 698 w 712"/>
                <a:gd name="T37" fmla="*/ 480 h 775"/>
                <a:gd name="T38" fmla="*/ 672 w 712"/>
                <a:gd name="T39" fmla="*/ 557 h 775"/>
                <a:gd name="T40" fmla="*/ 635 w 712"/>
                <a:gd name="T41" fmla="*/ 623 h 775"/>
                <a:gd name="T42" fmla="*/ 589 w 712"/>
                <a:gd name="T43" fmla="*/ 677 h 775"/>
                <a:gd name="T44" fmla="*/ 536 w 712"/>
                <a:gd name="T45" fmla="*/ 719 h 775"/>
                <a:gd name="T46" fmla="*/ 478 w 712"/>
                <a:gd name="T47" fmla="*/ 749 h 775"/>
                <a:gd name="T48" fmla="*/ 415 w 712"/>
                <a:gd name="T49" fmla="*/ 767 h 775"/>
                <a:gd name="T50" fmla="*/ 351 w 712"/>
                <a:gd name="T51" fmla="*/ 774 h 775"/>
                <a:gd name="T52" fmla="*/ 226 w 712"/>
                <a:gd name="T53" fmla="*/ 752 h 775"/>
                <a:gd name="T54" fmla="*/ 169 w 712"/>
                <a:gd name="T55" fmla="*/ 722 h 775"/>
                <a:gd name="T56" fmla="*/ 116 w 712"/>
                <a:gd name="T57" fmla="*/ 680 h 775"/>
                <a:gd name="T58" fmla="*/ 72 w 712"/>
                <a:gd name="T59" fmla="*/ 626 h 775"/>
                <a:gd name="T60" fmla="*/ 36 w 712"/>
                <a:gd name="T61" fmla="*/ 560 h 775"/>
                <a:gd name="T62" fmla="*/ 12 w 712"/>
                <a:gd name="T63" fmla="*/ 482 h 775"/>
                <a:gd name="T64" fmla="*/ 0 w 712"/>
                <a:gd name="T65" fmla="*/ 390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2" h="775">
                  <a:moveTo>
                    <a:pt x="0" y="390"/>
                  </a:moveTo>
                  <a:lnTo>
                    <a:pt x="14" y="299"/>
                  </a:lnTo>
                  <a:lnTo>
                    <a:pt x="41" y="220"/>
                  </a:lnTo>
                  <a:lnTo>
                    <a:pt x="78" y="153"/>
                  </a:lnTo>
                  <a:lnTo>
                    <a:pt x="125" y="97"/>
                  </a:lnTo>
                  <a:lnTo>
                    <a:pt x="179" y="55"/>
                  </a:lnTo>
                  <a:lnTo>
                    <a:pt x="238" y="25"/>
                  </a:lnTo>
                  <a:lnTo>
                    <a:pt x="300" y="6"/>
                  </a:lnTo>
                  <a:lnTo>
                    <a:pt x="365" y="0"/>
                  </a:lnTo>
                  <a:lnTo>
                    <a:pt x="397" y="1"/>
                  </a:lnTo>
                  <a:lnTo>
                    <a:pt x="429" y="5"/>
                  </a:lnTo>
                  <a:lnTo>
                    <a:pt x="490" y="24"/>
                  </a:lnTo>
                  <a:lnTo>
                    <a:pt x="547" y="54"/>
                  </a:lnTo>
                  <a:lnTo>
                    <a:pt x="600" y="97"/>
                  </a:lnTo>
                  <a:lnTo>
                    <a:pt x="644" y="152"/>
                  </a:lnTo>
                  <a:lnTo>
                    <a:pt x="678" y="220"/>
                  </a:lnTo>
                  <a:lnTo>
                    <a:pt x="701" y="298"/>
                  </a:lnTo>
                  <a:lnTo>
                    <a:pt x="711" y="390"/>
                  </a:lnTo>
                  <a:lnTo>
                    <a:pt x="698" y="480"/>
                  </a:lnTo>
                  <a:lnTo>
                    <a:pt x="672" y="557"/>
                  </a:lnTo>
                  <a:lnTo>
                    <a:pt x="635" y="623"/>
                  </a:lnTo>
                  <a:lnTo>
                    <a:pt x="589" y="677"/>
                  </a:lnTo>
                  <a:lnTo>
                    <a:pt x="536" y="719"/>
                  </a:lnTo>
                  <a:lnTo>
                    <a:pt x="478" y="749"/>
                  </a:lnTo>
                  <a:lnTo>
                    <a:pt x="415" y="767"/>
                  </a:lnTo>
                  <a:lnTo>
                    <a:pt x="351" y="774"/>
                  </a:lnTo>
                  <a:lnTo>
                    <a:pt x="226" y="752"/>
                  </a:lnTo>
                  <a:lnTo>
                    <a:pt x="169" y="722"/>
                  </a:lnTo>
                  <a:lnTo>
                    <a:pt x="116" y="680"/>
                  </a:lnTo>
                  <a:lnTo>
                    <a:pt x="72" y="626"/>
                  </a:lnTo>
                  <a:lnTo>
                    <a:pt x="36" y="560"/>
                  </a:lnTo>
                  <a:lnTo>
                    <a:pt x="12" y="482"/>
                  </a:lnTo>
                  <a:lnTo>
                    <a:pt x="0" y="390"/>
                  </a:lnTo>
                </a:path>
              </a:pathLst>
            </a:custGeom>
            <a:noFill/>
            <a:ln w="12700" cap="rnd" cmpd="sng">
              <a:solidFill>
                <a:srgbClr val="72727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593" name="Freeform 9"/>
            <p:cNvSpPr>
              <a:spLocks noChangeAspect="1"/>
            </p:cNvSpPr>
            <p:nvPr/>
          </p:nvSpPr>
          <p:spPr bwMode="auto">
            <a:xfrm>
              <a:off x="3623" y="1758"/>
              <a:ext cx="693" cy="728"/>
            </a:xfrm>
            <a:custGeom>
              <a:avLst/>
              <a:gdLst>
                <a:gd name="T0" fmla="*/ 578 w 693"/>
                <a:gd name="T1" fmla="*/ 91 h 728"/>
                <a:gd name="T2" fmla="*/ 605 w 693"/>
                <a:gd name="T3" fmla="*/ 63 h 728"/>
                <a:gd name="T4" fmla="*/ 622 w 693"/>
                <a:gd name="T5" fmla="*/ 30 h 728"/>
                <a:gd name="T6" fmla="*/ 621 w 693"/>
                <a:gd name="T7" fmla="*/ 13 h 728"/>
                <a:gd name="T8" fmla="*/ 612 w 693"/>
                <a:gd name="T9" fmla="*/ 0 h 728"/>
                <a:gd name="T10" fmla="*/ 657 w 693"/>
                <a:gd name="T11" fmla="*/ 44 h 728"/>
                <a:gd name="T12" fmla="*/ 692 w 693"/>
                <a:gd name="T13" fmla="*/ 100 h 728"/>
                <a:gd name="T14" fmla="*/ 671 w 693"/>
                <a:gd name="T15" fmla="*/ 125 h 728"/>
                <a:gd name="T16" fmla="*/ 42 w 693"/>
                <a:gd name="T17" fmla="*/ 727 h 728"/>
                <a:gd name="T18" fmla="*/ 44 w 693"/>
                <a:gd name="T19" fmla="*/ 710 h 728"/>
                <a:gd name="T20" fmla="*/ 35 w 693"/>
                <a:gd name="T21" fmla="*/ 687 h 728"/>
                <a:gd name="T22" fmla="*/ 0 w 693"/>
                <a:gd name="T23" fmla="*/ 636 h 728"/>
                <a:gd name="T24" fmla="*/ 578 w 693"/>
                <a:gd name="T25" fmla="*/ 91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3" h="728">
                  <a:moveTo>
                    <a:pt x="578" y="91"/>
                  </a:moveTo>
                  <a:lnTo>
                    <a:pt x="605" y="63"/>
                  </a:lnTo>
                  <a:lnTo>
                    <a:pt x="622" y="30"/>
                  </a:lnTo>
                  <a:lnTo>
                    <a:pt x="621" y="13"/>
                  </a:lnTo>
                  <a:lnTo>
                    <a:pt x="612" y="0"/>
                  </a:lnTo>
                  <a:lnTo>
                    <a:pt x="657" y="44"/>
                  </a:lnTo>
                  <a:lnTo>
                    <a:pt x="692" y="100"/>
                  </a:lnTo>
                  <a:lnTo>
                    <a:pt x="671" y="125"/>
                  </a:lnTo>
                  <a:lnTo>
                    <a:pt x="42" y="727"/>
                  </a:lnTo>
                  <a:lnTo>
                    <a:pt x="44" y="710"/>
                  </a:lnTo>
                  <a:lnTo>
                    <a:pt x="35" y="687"/>
                  </a:lnTo>
                  <a:lnTo>
                    <a:pt x="0" y="636"/>
                  </a:lnTo>
                  <a:lnTo>
                    <a:pt x="578" y="9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8F8F8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594" name="Freeform 10"/>
            <p:cNvSpPr>
              <a:spLocks noChangeAspect="1"/>
            </p:cNvSpPr>
            <p:nvPr/>
          </p:nvSpPr>
          <p:spPr bwMode="auto">
            <a:xfrm>
              <a:off x="3579" y="1758"/>
              <a:ext cx="667" cy="635"/>
            </a:xfrm>
            <a:custGeom>
              <a:avLst/>
              <a:gdLst>
                <a:gd name="T0" fmla="*/ 622 w 667"/>
                <a:gd name="T1" fmla="*/ 91 h 635"/>
                <a:gd name="T2" fmla="*/ 649 w 667"/>
                <a:gd name="T3" fmla="*/ 63 h 635"/>
                <a:gd name="T4" fmla="*/ 666 w 667"/>
                <a:gd name="T5" fmla="*/ 30 h 635"/>
                <a:gd name="T6" fmla="*/ 665 w 667"/>
                <a:gd name="T7" fmla="*/ 13 h 635"/>
                <a:gd name="T8" fmla="*/ 656 w 667"/>
                <a:gd name="T9" fmla="*/ 0 h 635"/>
                <a:gd name="T10" fmla="*/ 645 w 667"/>
                <a:gd name="T11" fmla="*/ 1 h 635"/>
                <a:gd name="T12" fmla="*/ 637 w 667"/>
                <a:gd name="T13" fmla="*/ 7 h 635"/>
                <a:gd name="T14" fmla="*/ 0 w 667"/>
                <a:gd name="T15" fmla="*/ 601 h 635"/>
                <a:gd name="T16" fmla="*/ 15 w 667"/>
                <a:gd name="T17" fmla="*/ 608 h 635"/>
                <a:gd name="T18" fmla="*/ 44 w 667"/>
                <a:gd name="T19" fmla="*/ 634 h 635"/>
                <a:gd name="T20" fmla="*/ 622 w 667"/>
                <a:gd name="T21" fmla="*/ 91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7" h="635">
                  <a:moveTo>
                    <a:pt x="622" y="91"/>
                  </a:moveTo>
                  <a:lnTo>
                    <a:pt x="649" y="63"/>
                  </a:lnTo>
                  <a:lnTo>
                    <a:pt x="666" y="30"/>
                  </a:lnTo>
                  <a:lnTo>
                    <a:pt x="665" y="13"/>
                  </a:lnTo>
                  <a:lnTo>
                    <a:pt x="656" y="0"/>
                  </a:lnTo>
                  <a:lnTo>
                    <a:pt x="645" y="1"/>
                  </a:lnTo>
                  <a:lnTo>
                    <a:pt x="637" y="7"/>
                  </a:lnTo>
                  <a:lnTo>
                    <a:pt x="0" y="601"/>
                  </a:lnTo>
                  <a:lnTo>
                    <a:pt x="15" y="608"/>
                  </a:lnTo>
                  <a:lnTo>
                    <a:pt x="44" y="634"/>
                  </a:lnTo>
                  <a:lnTo>
                    <a:pt x="622" y="91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595" name="Freeform 11"/>
            <p:cNvSpPr>
              <a:spLocks noChangeAspect="1"/>
            </p:cNvSpPr>
            <p:nvPr/>
          </p:nvSpPr>
          <p:spPr bwMode="auto">
            <a:xfrm>
              <a:off x="3578" y="2359"/>
              <a:ext cx="93" cy="125"/>
            </a:xfrm>
            <a:custGeom>
              <a:avLst/>
              <a:gdLst>
                <a:gd name="T0" fmla="*/ 58 w 93"/>
                <a:gd name="T1" fmla="*/ 46 h 125"/>
                <a:gd name="T2" fmla="*/ 23 w 93"/>
                <a:gd name="T3" fmla="*/ 8 h 125"/>
                <a:gd name="T4" fmla="*/ 10 w 93"/>
                <a:gd name="T5" fmla="*/ 0 h 125"/>
                <a:gd name="T6" fmla="*/ 1 w 93"/>
                <a:gd name="T7" fmla="*/ 0 h 125"/>
                <a:gd name="T8" fmla="*/ 0 w 93"/>
                <a:gd name="T9" fmla="*/ 11 h 125"/>
                <a:gd name="T10" fmla="*/ 6 w 93"/>
                <a:gd name="T11" fmla="*/ 31 h 125"/>
                <a:gd name="T12" fmla="*/ 33 w 93"/>
                <a:gd name="T13" fmla="*/ 78 h 125"/>
                <a:gd name="T14" fmla="*/ 68 w 93"/>
                <a:gd name="T15" fmla="*/ 115 h 125"/>
                <a:gd name="T16" fmla="*/ 82 w 93"/>
                <a:gd name="T17" fmla="*/ 124 h 125"/>
                <a:gd name="T18" fmla="*/ 91 w 93"/>
                <a:gd name="T19" fmla="*/ 123 h 125"/>
                <a:gd name="T20" fmla="*/ 92 w 93"/>
                <a:gd name="T21" fmla="*/ 113 h 125"/>
                <a:gd name="T22" fmla="*/ 86 w 93"/>
                <a:gd name="T23" fmla="*/ 93 h 125"/>
                <a:gd name="T24" fmla="*/ 58 w 93"/>
                <a:gd name="T25" fmla="*/ 4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25">
                  <a:moveTo>
                    <a:pt x="58" y="46"/>
                  </a:moveTo>
                  <a:lnTo>
                    <a:pt x="23" y="8"/>
                  </a:lnTo>
                  <a:lnTo>
                    <a:pt x="10" y="0"/>
                  </a:lnTo>
                  <a:lnTo>
                    <a:pt x="1" y="0"/>
                  </a:lnTo>
                  <a:lnTo>
                    <a:pt x="0" y="11"/>
                  </a:lnTo>
                  <a:lnTo>
                    <a:pt x="6" y="31"/>
                  </a:lnTo>
                  <a:lnTo>
                    <a:pt x="33" y="78"/>
                  </a:lnTo>
                  <a:lnTo>
                    <a:pt x="68" y="115"/>
                  </a:lnTo>
                  <a:lnTo>
                    <a:pt x="82" y="124"/>
                  </a:lnTo>
                  <a:lnTo>
                    <a:pt x="91" y="123"/>
                  </a:lnTo>
                  <a:lnTo>
                    <a:pt x="92" y="113"/>
                  </a:lnTo>
                  <a:lnTo>
                    <a:pt x="86" y="93"/>
                  </a:lnTo>
                  <a:lnTo>
                    <a:pt x="58" y="46"/>
                  </a:lnTo>
                </a:path>
              </a:pathLst>
            </a:custGeom>
            <a:solidFill>
              <a:srgbClr val="5F5F5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596" name="Line 12"/>
            <p:cNvSpPr>
              <a:spLocks noChangeAspect="1" noChangeShapeType="1"/>
            </p:cNvSpPr>
            <p:nvPr/>
          </p:nvSpPr>
          <p:spPr bwMode="auto">
            <a:xfrm flipH="1">
              <a:off x="3621" y="1883"/>
              <a:ext cx="548" cy="50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7597" name="Line 13"/>
            <p:cNvSpPr>
              <a:spLocks noChangeAspect="1" noChangeShapeType="1"/>
            </p:cNvSpPr>
            <p:nvPr/>
          </p:nvSpPr>
          <p:spPr bwMode="auto">
            <a:xfrm flipH="1">
              <a:off x="3661" y="1848"/>
              <a:ext cx="649" cy="610"/>
            </a:xfrm>
            <a:prstGeom prst="line">
              <a:avLst/>
            </a:prstGeom>
            <a:noFill/>
            <a:ln w="12700">
              <a:solidFill>
                <a:srgbClr val="D2D2D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7598" name="Freeform 14"/>
            <p:cNvSpPr>
              <a:spLocks noChangeAspect="1"/>
            </p:cNvSpPr>
            <p:nvPr/>
          </p:nvSpPr>
          <p:spPr bwMode="auto">
            <a:xfrm>
              <a:off x="4234" y="1704"/>
              <a:ext cx="151" cy="155"/>
            </a:xfrm>
            <a:custGeom>
              <a:avLst/>
              <a:gdLst>
                <a:gd name="T0" fmla="*/ 150 w 151"/>
                <a:gd name="T1" fmla="*/ 30 h 155"/>
                <a:gd name="T2" fmla="*/ 124 w 151"/>
                <a:gd name="T3" fmla="*/ 56 h 155"/>
                <a:gd name="T4" fmla="*/ 108 w 151"/>
                <a:gd name="T5" fmla="*/ 77 h 155"/>
                <a:gd name="T6" fmla="*/ 95 w 151"/>
                <a:gd name="T7" fmla="*/ 91 h 155"/>
                <a:gd name="T8" fmla="*/ 87 w 151"/>
                <a:gd name="T9" fmla="*/ 110 h 155"/>
                <a:gd name="T10" fmla="*/ 83 w 151"/>
                <a:gd name="T11" fmla="*/ 140 h 155"/>
                <a:gd name="T12" fmla="*/ 83 w 151"/>
                <a:gd name="T13" fmla="*/ 147 h 155"/>
                <a:gd name="T14" fmla="*/ 81 w 151"/>
                <a:gd name="T15" fmla="*/ 154 h 155"/>
                <a:gd name="T16" fmla="*/ 34 w 151"/>
                <a:gd name="T17" fmla="*/ 84 h 155"/>
                <a:gd name="T18" fmla="*/ 0 w 151"/>
                <a:gd name="T19" fmla="*/ 54 h 155"/>
                <a:gd name="T20" fmla="*/ 7 w 151"/>
                <a:gd name="T21" fmla="*/ 51 h 155"/>
                <a:gd name="T22" fmla="*/ 21 w 151"/>
                <a:gd name="T23" fmla="*/ 54 h 155"/>
                <a:gd name="T24" fmla="*/ 41 w 151"/>
                <a:gd name="T25" fmla="*/ 51 h 155"/>
                <a:gd name="T26" fmla="*/ 60 w 151"/>
                <a:gd name="T27" fmla="*/ 44 h 155"/>
                <a:gd name="T28" fmla="*/ 78 w 151"/>
                <a:gd name="T29" fmla="*/ 35 h 155"/>
                <a:gd name="T30" fmla="*/ 102 w 151"/>
                <a:gd name="T31" fmla="*/ 19 h 155"/>
                <a:gd name="T32" fmla="*/ 124 w 151"/>
                <a:gd name="T33" fmla="*/ 0 h 155"/>
                <a:gd name="T34" fmla="*/ 150 w 151"/>
                <a:gd name="T35" fmla="*/ 3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1" h="155">
                  <a:moveTo>
                    <a:pt x="150" y="30"/>
                  </a:moveTo>
                  <a:lnTo>
                    <a:pt x="124" y="56"/>
                  </a:lnTo>
                  <a:lnTo>
                    <a:pt x="108" y="77"/>
                  </a:lnTo>
                  <a:lnTo>
                    <a:pt x="95" y="91"/>
                  </a:lnTo>
                  <a:lnTo>
                    <a:pt x="87" y="110"/>
                  </a:lnTo>
                  <a:lnTo>
                    <a:pt x="83" y="140"/>
                  </a:lnTo>
                  <a:lnTo>
                    <a:pt x="83" y="147"/>
                  </a:lnTo>
                  <a:lnTo>
                    <a:pt x="81" y="154"/>
                  </a:lnTo>
                  <a:lnTo>
                    <a:pt x="34" y="84"/>
                  </a:lnTo>
                  <a:lnTo>
                    <a:pt x="0" y="54"/>
                  </a:lnTo>
                  <a:lnTo>
                    <a:pt x="7" y="51"/>
                  </a:lnTo>
                  <a:lnTo>
                    <a:pt x="21" y="54"/>
                  </a:lnTo>
                  <a:lnTo>
                    <a:pt x="41" y="51"/>
                  </a:lnTo>
                  <a:lnTo>
                    <a:pt x="60" y="44"/>
                  </a:lnTo>
                  <a:lnTo>
                    <a:pt x="78" y="35"/>
                  </a:lnTo>
                  <a:lnTo>
                    <a:pt x="102" y="19"/>
                  </a:lnTo>
                  <a:lnTo>
                    <a:pt x="124" y="0"/>
                  </a:lnTo>
                  <a:lnTo>
                    <a:pt x="150" y="30"/>
                  </a:lnTo>
                </a:path>
              </a:pathLst>
            </a:custGeom>
            <a:solidFill>
              <a:srgbClr val="E1E1E1"/>
            </a:solidFill>
            <a:ln w="12700" cap="rnd" cmpd="sng">
              <a:solidFill>
                <a:srgbClr val="72727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599" name="Freeform 15"/>
            <p:cNvSpPr>
              <a:spLocks noChangeAspect="1"/>
            </p:cNvSpPr>
            <p:nvPr/>
          </p:nvSpPr>
          <p:spPr bwMode="auto">
            <a:xfrm>
              <a:off x="4167" y="1778"/>
              <a:ext cx="99" cy="102"/>
            </a:xfrm>
            <a:custGeom>
              <a:avLst/>
              <a:gdLst>
                <a:gd name="T0" fmla="*/ 78 w 99"/>
                <a:gd name="T1" fmla="*/ 0 h 102"/>
                <a:gd name="T2" fmla="*/ 74 w 99"/>
                <a:gd name="T3" fmla="*/ 21 h 102"/>
                <a:gd name="T4" fmla="*/ 55 w 99"/>
                <a:gd name="T5" fmla="*/ 50 h 102"/>
                <a:gd name="T6" fmla="*/ 0 w 99"/>
                <a:gd name="T7" fmla="*/ 101 h 102"/>
                <a:gd name="T8" fmla="*/ 67 w 99"/>
                <a:gd name="T9" fmla="*/ 66 h 102"/>
                <a:gd name="T10" fmla="*/ 91 w 99"/>
                <a:gd name="T11" fmla="*/ 50 h 102"/>
                <a:gd name="T12" fmla="*/ 98 w 99"/>
                <a:gd name="T13" fmla="*/ 37 h 102"/>
                <a:gd name="T14" fmla="*/ 98 w 99"/>
                <a:gd name="T15" fmla="*/ 28 h 102"/>
                <a:gd name="T16" fmla="*/ 95 w 99"/>
                <a:gd name="T17" fmla="*/ 17 h 102"/>
                <a:gd name="T18" fmla="*/ 85 w 99"/>
                <a:gd name="T19" fmla="*/ 4 h 102"/>
                <a:gd name="T20" fmla="*/ 78 w 99"/>
                <a:gd name="T2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102">
                  <a:moveTo>
                    <a:pt x="78" y="0"/>
                  </a:moveTo>
                  <a:lnTo>
                    <a:pt x="74" y="21"/>
                  </a:lnTo>
                  <a:lnTo>
                    <a:pt x="55" y="50"/>
                  </a:lnTo>
                  <a:lnTo>
                    <a:pt x="0" y="101"/>
                  </a:lnTo>
                  <a:lnTo>
                    <a:pt x="67" y="66"/>
                  </a:lnTo>
                  <a:lnTo>
                    <a:pt x="91" y="50"/>
                  </a:lnTo>
                  <a:lnTo>
                    <a:pt x="98" y="37"/>
                  </a:lnTo>
                  <a:lnTo>
                    <a:pt x="98" y="28"/>
                  </a:lnTo>
                  <a:lnTo>
                    <a:pt x="95" y="17"/>
                  </a:lnTo>
                  <a:lnTo>
                    <a:pt x="85" y="4"/>
                  </a:lnTo>
                  <a:lnTo>
                    <a:pt x="78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600" name="Freeform 16"/>
            <p:cNvSpPr>
              <a:spLocks noChangeAspect="1"/>
            </p:cNvSpPr>
            <p:nvPr/>
          </p:nvSpPr>
          <p:spPr bwMode="auto">
            <a:xfrm>
              <a:off x="4289" y="1727"/>
              <a:ext cx="85" cy="97"/>
            </a:xfrm>
            <a:custGeom>
              <a:avLst/>
              <a:gdLst>
                <a:gd name="T0" fmla="*/ 84 w 85"/>
                <a:gd name="T1" fmla="*/ 5 h 97"/>
                <a:gd name="T2" fmla="*/ 42 w 85"/>
                <a:gd name="T3" fmla="*/ 50 h 97"/>
                <a:gd name="T4" fmla="*/ 21 w 85"/>
                <a:gd name="T5" fmla="*/ 96 h 97"/>
                <a:gd name="T6" fmla="*/ 17 w 85"/>
                <a:gd name="T7" fmla="*/ 92 h 97"/>
                <a:gd name="T8" fmla="*/ 8 w 85"/>
                <a:gd name="T9" fmla="*/ 75 h 97"/>
                <a:gd name="T10" fmla="*/ 0 w 85"/>
                <a:gd name="T11" fmla="*/ 63 h 97"/>
                <a:gd name="T12" fmla="*/ 38 w 85"/>
                <a:gd name="T13" fmla="*/ 42 h 97"/>
                <a:gd name="T14" fmla="*/ 78 w 85"/>
                <a:gd name="T15" fmla="*/ 0 h 97"/>
                <a:gd name="T16" fmla="*/ 84 w 85"/>
                <a:gd name="T17" fmla="*/ 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97">
                  <a:moveTo>
                    <a:pt x="84" y="5"/>
                  </a:moveTo>
                  <a:lnTo>
                    <a:pt x="42" y="50"/>
                  </a:lnTo>
                  <a:lnTo>
                    <a:pt x="21" y="96"/>
                  </a:lnTo>
                  <a:lnTo>
                    <a:pt x="17" y="92"/>
                  </a:lnTo>
                  <a:lnTo>
                    <a:pt x="8" y="75"/>
                  </a:lnTo>
                  <a:lnTo>
                    <a:pt x="0" y="63"/>
                  </a:lnTo>
                  <a:lnTo>
                    <a:pt x="38" y="42"/>
                  </a:lnTo>
                  <a:lnTo>
                    <a:pt x="78" y="0"/>
                  </a:lnTo>
                  <a:lnTo>
                    <a:pt x="84" y="5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E1E1E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7601" name="AutoShape 1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5791200"/>
            <a:ext cx="533400" cy="457200"/>
          </a:xfrm>
          <a:prstGeom prst="actionButtonReturn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med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 descr="backpaper1"/>
          <p:cNvSpPr>
            <a:spLocks noChangeArrowheads="1"/>
          </p:cNvSpPr>
          <p:nvPr/>
        </p:nvSpPr>
        <p:spPr bwMode="auto">
          <a:xfrm>
            <a:off x="457200" y="838200"/>
            <a:ext cx="4114800" cy="5562600"/>
          </a:xfrm>
          <a:prstGeom prst="flowChartDocumen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rgbClr val="FF0000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>
                <a:latin typeface="Arial" charset="0"/>
                <a:cs typeface="Arial" charset="0"/>
              </a:rPr>
              <a:t>Aktueller Status</a:t>
            </a:r>
            <a:r>
              <a:rPr lang="de-DE" altLang="en-US"/>
              <a:t> 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3771900" cy="4876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1200">
                <a:latin typeface="Arial" charset="0"/>
                <a:cs typeface="Arial" charset="0"/>
              </a:rPr>
              <a:t>o	Approve customer</a:t>
            </a:r>
            <a:endParaRPr lang="de-DE" altLang="en-US" sz="120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1200">
                <a:latin typeface="Arial" charset="0"/>
                <a:cs typeface="Arial" charset="0"/>
              </a:rPr>
              <a:t>o	Bulk Portal Provisioning</a:t>
            </a:r>
            <a:endParaRPr lang="de-DE" altLang="en-US" sz="120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1200">
                <a:latin typeface="Arial" charset="0"/>
                <a:cs typeface="Arial" charset="0"/>
              </a:rPr>
              <a:t>o	Chain Identities</a:t>
            </a:r>
            <a:endParaRPr lang="de-DE" altLang="en-US" sz="120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1200">
                <a:latin typeface="Arial" charset="0"/>
                <a:cs typeface="Arial" charset="0"/>
              </a:rPr>
              <a:t>o	Change Password and pass phrase</a:t>
            </a:r>
            <a:endParaRPr lang="de-DE" altLang="en-US" sz="120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1200">
                <a:latin typeface="Arial" charset="0"/>
                <a:cs typeface="Arial" charset="0"/>
              </a:rPr>
              <a:t>o	Complete and check user data of partner users</a:t>
            </a:r>
            <a:endParaRPr lang="de-DE" altLang="en-US" sz="120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1200">
                <a:latin typeface="Arial" charset="0"/>
                <a:cs typeface="Arial" charset="0"/>
              </a:rPr>
              <a:t>o	Create organization</a:t>
            </a:r>
            <a:endParaRPr lang="de-DE" altLang="en-US" sz="120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1200">
                <a:latin typeface="Arial" charset="0"/>
                <a:cs typeface="Arial" charset="0"/>
              </a:rPr>
              <a:t>o	Create user manually</a:t>
            </a:r>
            <a:endParaRPr lang="de-DE" altLang="en-US" sz="120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1200">
                <a:latin typeface="Arial" charset="0"/>
                <a:cs typeface="Arial" charset="0"/>
              </a:rPr>
              <a:t>o	Customer Self Registration</a:t>
            </a:r>
            <a:endParaRPr lang="de-DE" altLang="en-US" sz="120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1200">
                <a:latin typeface="Arial" charset="0"/>
                <a:cs typeface="Arial" charset="0"/>
              </a:rPr>
              <a:t>o	Delegated Privileges assignment/removal</a:t>
            </a:r>
            <a:endParaRPr lang="de-DE" altLang="en-US" sz="120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1200">
                <a:latin typeface="Arial" charset="0"/>
                <a:cs typeface="Arial" charset="0"/>
              </a:rPr>
              <a:t>o	Deliver initial credentials</a:t>
            </a:r>
            <a:endParaRPr lang="de-DE" altLang="en-US" sz="120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1200">
                <a:latin typeface="Arial" charset="0"/>
                <a:cs typeface="Arial" charset="0"/>
              </a:rPr>
              <a:t>o	Deliver Password HQ Employee Users</a:t>
            </a:r>
            <a:endParaRPr lang="de-DE" altLang="en-US" sz="120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1200">
                <a:latin typeface="Arial" charset="0"/>
                <a:cs typeface="Arial" charset="0"/>
              </a:rPr>
              <a:t>o	Deliver Password of Partner Master Users</a:t>
            </a:r>
            <a:endParaRPr lang="de-DE" altLang="en-US" sz="120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1200">
                <a:latin typeface="Arial" charset="0"/>
                <a:cs typeface="Arial" charset="0"/>
              </a:rPr>
              <a:t>o	Delivery Password in bulk initially</a:t>
            </a:r>
            <a:endParaRPr lang="de-DE" altLang="en-US" sz="120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1200">
                <a:latin typeface="Arial" charset="0"/>
                <a:cs typeface="Arial" charset="0"/>
              </a:rPr>
              <a:t>o	Escalate issue</a:t>
            </a:r>
            <a:endParaRPr lang="de-DE" altLang="en-US" sz="120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1200">
                <a:latin typeface="Arial" charset="0"/>
                <a:cs typeface="Arial" charset="0"/>
              </a:rPr>
              <a:t>o	Forgotten Password Service</a:t>
            </a:r>
            <a:endParaRPr lang="de-DE" altLang="en-US" sz="120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1200">
                <a:latin typeface="Arial" charset="0"/>
                <a:cs typeface="Arial" charset="0"/>
              </a:rPr>
              <a:t>o	Initial Login</a:t>
            </a:r>
            <a:endParaRPr lang="de-DE" altLang="en-US" sz="120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1200">
                <a:latin typeface="Arial" charset="0"/>
                <a:cs typeface="Arial" charset="0"/>
              </a:rPr>
              <a:t>o	Load from Partner Master</a:t>
            </a:r>
            <a:endParaRPr lang="de-DE" altLang="en-US" sz="120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1200">
                <a:latin typeface="Arial" charset="0"/>
                <a:cs typeface="Arial" charset="0"/>
              </a:rPr>
              <a:t>o	Load User from HR</a:t>
            </a:r>
            <a:endParaRPr lang="de-DE" altLang="en-US" sz="120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1200">
                <a:latin typeface="Arial" charset="0"/>
                <a:cs typeface="Arial" charset="0"/>
              </a:rPr>
              <a:t>o	Lock Organization manually</a:t>
            </a:r>
            <a:endParaRPr lang="de-DE" altLang="en-US" sz="120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1200">
                <a:latin typeface="Arial" charset="0"/>
                <a:cs typeface="Arial" charset="0"/>
              </a:rPr>
              <a:t>o	Lock User automatically</a:t>
            </a:r>
            <a:endParaRPr lang="de-DE" altLang="en-US" sz="120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1200">
                <a:latin typeface="Arial" charset="0"/>
                <a:cs typeface="Arial" charset="0"/>
              </a:rPr>
              <a:t>o	Lock User manually</a:t>
            </a:r>
            <a:endParaRPr lang="de-DE" altLang="en-US" sz="120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1200">
                <a:latin typeface="Arial" charset="0"/>
                <a:cs typeface="Arial" charset="0"/>
              </a:rPr>
              <a:t>o	Logout</a:t>
            </a:r>
            <a:endParaRPr lang="de-DE" altLang="en-US" sz="120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1200">
                <a:latin typeface="Arial" charset="0"/>
                <a:cs typeface="Arial" charset="0"/>
              </a:rPr>
              <a:t>o	Mainframe Password Synchr</a:t>
            </a:r>
            <a:endParaRPr lang="de-DE" altLang="en-US" sz="120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1200">
                <a:latin typeface="Arial" charset="0"/>
                <a:cs typeface="Arial" charset="0"/>
              </a:rPr>
              <a:t>o	Modify Organization</a:t>
            </a:r>
            <a:endParaRPr lang="de-DE" altLang="en-US" sz="120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1200">
                <a:latin typeface="Arial" charset="0"/>
                <a:cs typeface="Arial" charset="0"/>
              </a:rPr>
              <a:t>o	Modify User ..</a:t>
            </a:r>
            <a:endParaRPr lang="de-DE" altLang="en-US" sz="1200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10100" y="914400"/>
            <a:ext cx="4076700" cy="4876800"/>
          </a:xfrm>
        </p:spPr>
        <p:txBody>
          <a:bodyPr/>
          <a:lstStyle/>
          <a:p>
            <a:r>
              <a:rPr lang="de-DE" altLang="en-US" sz="1800"/>
              <a:t>Eigene Erfahrungen ...</a:t>
            </a:r>
          </a:p>
          <a:p>
            <a:pPr lvl="1"/>
            <a:r>
              <a:rPr lang="de-DE" altLang="en-US" sz="1400"/>
              <a:t>~ 180 Prozesse </a:t>
            </a:r>
          </a:p>
          <a:p>
            <a:pPr lvl="1"/>
            <a:r>
              <a:rPr lang="de-DE" altLang="en-US" sz="1400"/>
              <a:t>Von 4 Großunternehmen</a:t>
            </a:r>
          </a:p>
          <a:p>
            <a:pPr lvl="1"/>
            <a:r>
              <a:rPr lang="de-DE" altLang="en-US" sz="1400"/>
              <a:t>Aus Banking, Transport und Automotive</a:t>
            </a:r>
          </a:p>
          <a:p>
            <a:r>
              <a:rPr lang="de-DE" altLang="en-US" sz="1800"/>
              <a:t>Erfahrungsschatz von Kuppinger Cole &amp; Partner.</a:t>
            </a:r>
          </a:p>
          <a:p>
            <a:r>
              <a:rPr lang="de-DE" altLang="en-US" sz="1800"/>
              <a:t>Mitwirkungsbereitschaft bei aktuellen und ehemaligen Kunden.</a:t>
            </a:r>
          </a:p>
          <a:p>
            <a:r>
              <a:rPr lang="de-DE" altLang="en-US" sz="1800"/>
              <a:t>Organisatorisches Framework ...</a:t>
            </a:r>
          </a:p>
          <a:p>
            <a:pPr lvl="1"/>
            <a:r>
              <a:rPr lang="de-DE" altLang="en-US" sz="1400"/>
              <a:t>IAM Process Manifest</a:t>
            </a:r>
          </a:p>
          <a:p>
            <a:pPr lvl="1"/>
            <a:r>
              <a:rPr lang="de-DE" altLang="en-US" sz="1400"/>
              <a:t>Mitwirkungsvereinbarung</a:t>
            </a:r>
          </a:p>
          <a:p>
            <a:pPr lvl="1"/>
            <a:r>
              <a:rPr lang="de-DE" altLang="en-US" sz="1400"/>
              <a:t>Kommunikationsforum</a:t>
            </a:r>
          </a:p>
          <a:p>
            <a:pPr lvl="1"/>
            <a:r>
              <a:rPr lang="de-DE" altLang="en-US" sz="1400"/>
              <a:t>Quartalsweise Peer-Meetings</a:t>
            </a:r>
          </a:p>
          <a:p>
            <a:pPr lvl="1"/>
            <a:r>
              <a:rPr lang="de-DE" altLang="en-US" sz="1400"/>
              <a:t>Jährliche Modell-Releases</a:t>
            </a:r>
          </a:p>
          <a:p>
            <a:pPr lvl="1"/>
            <a:r>
              <a:rPr lang="de-DE" altLang="en-US" sz="1400"/>
              <a:t>Freier Bezug für mitwirkende Unternehmen</a:t>
            </a:r>
          </a:p>
          <a:p>
            <a:pPr lvl="1"/>
            <a:endParaRPr lang="de-DE" altLang="en-US" sz="1400"/>
          </a:p>
          <a:p>
            <a:pPr>
              <a:buFont typeface="Wingdings" pitchFamily="2" charset="2"/>
              <a:buNone/>
            </a:pPr>
            <a:endParaRPr lang="de-DE" altLang="en-US" sz="1800"/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723900" y="6096000"/>
            <a:ext cx="8115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77825" indent="-377825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568325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25000"/>
              </a:spcBef>
              <a:buClr>
                <a:srgbClr val="FF0000"/>
              </a:buClr>
              <a:buSzTx/>
              <a:buFont typeface="Wingdings" pitchFamily="2" charset="2"/>
              <a:buChar char="è"/>
            </a:pPr>
            <a:r>
              <a:rPr lang="de-DE" altLang="en-US" sz="1800" b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Wir müssen nicht bei „Null“ beginnen.</a:t>
            </a:r>
            <a:endParaRPr lang="de-DE" altLang="en-US" sz="1800">
              <a:solidFill>
                <a:srgbClr val="FF0000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b="0">
                <a:latin typeface="Arial" charset="0"/>
              </a:rPr>
              <a:t>Kandidaten für Generische Prozesse 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en-US">
                <a:latin typeface="Arial" charset="0"/>
              </a:rPr>
              <a:t>Beantragen von Systemberechtigungen</a:t>
            </a:r>
          </a:p>
          <a:p>
            <a:r>
              <a:rPr lang="de-DE" altLang="en-US">
                <a:latin typeface="Arial" charset="0"/>
              </a:rPr>
              <a:t>Beantragen der Zuweisung von Rollen</a:t>
            </a:r>
          </a:p>
          <a:p>
            <a:r>
              <a:rPr lang="de-DE" altLang="en-US">
                <a:latin typeface="Arial" charset="0"/>
              </a:rPr>
              <a:t>Vergeben von Berechtigungen an neue Mitarbeiter</a:t>
            </a:r>
          </a:p>
          <a:p>
            <a:r>
              <a:rPr lang="de-DE" altLang="en-US">
                <a:latin typeface="Arial" charset="0"/>
              </a:rPr>
              <a:t>Verwalten von Richtlinien (policies)</a:t>
            </a:r>
          </a:p>
          <a:p>
            <a:r>
              <a:rPr lang="de-DE" altLang="en-US">
                <a:latin typeface="Arial" charset="0"/>
              </a:rPr>
              <a:t>Entziehen von Berechtigungen ausscheidender Mitarbeiter</a:t>
            </a:r>
          </a:p>
          <a:p>
            <a:r>
              <a:rPr lang="de-DE" altLang="en-US">
                <a:latin typeface="Arial" charset="0"/>
              </a:rPr>
              <a:t>Sperren von Benutzern (sofort, zum Termin)</a:t>
            </a:r>
          </a:p>
          <a:p>
            <a:r>
              <a:rPr lang="de-DE" altLang="en-US">
                <a:latin typeface="Arial" charset="0"/>
              </a:rPr>
              <a:t>Ändern von Rechten bei Mitarbeiterübergängen</a:t>
            </a:r>
          </a:p>
          <a:p>
            <a:r>
              <a:rPr lang="de-DE" altLang="en-US">
                <a:latin typeface="Arial" charset="0"/>
              </a:rPr>
              <a:t>Wiedereintreten in Konzernstrukturen</a:t>
            </a:r>
          </a:p>
          <a:p>
            <a:r>
              <a:rPr lang="de-DE" altLang="en-US">
                <a:latin typeface="Arial" charset="0"/>
              </a:rPr>
              <a:t>Rollenbasiertes Vergeben von Berechtigungen</a:t>
            </a:r>
          </a:p>
          <a:p>
            <a:r>
              <a:rPr lang="de-DE" altLang="en-US">
                <a:latin typeface="Arial" charset="0"/>
              </a:rPr>
              <a:t>...</a:t>
            </a:r>
          </a:p>
          <a:p>
            <a:pPr>
              <a:buFont typeface="Wingdings" pitchFamily="2" charset="2"/>
              <a:buNone/>
            </a:pPr>
            <a:endParaRPr lang="de-DE" altLang="en-US"/>
          </a:p>
        </p:txBody>
      </p:sp>
    </p:spTree>
  </p:cSld>
  <p:clrMapOvr>
    <a:masterClrMapping/>
  </p:clrMapOvr>
  <p:transition spd="med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Prozesse sind aufwändig ...</a:t>
            </a:r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9" t="24001" r="10945" b="17000"/>
          <a:stretch>
            <a:fillRect/>
          </a:stretch>
        </p:blipFill>
        <p:spPr bwMode="auto">
          <a:xfrm>
            <a:off x="598488" y="1828800"/>
            <a:ext cx="7924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746125" y="850900"/>
            <a:ext cx="763587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" indent="-1905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82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n"/>
            </a:pPr>
            <a:r>
              <a:rPr lang="de-DE" altLang="en-US" sz="1800">
                <a:latin typeface="Arial Unicode MS" pitchFamily="34" charset="-128"/>
              </a:rPr>
              <a:t>80% des Aufwandes gehen in die Definition von Prozessen, Policies, Rollen, Regeln und deren QA.</a:t>
            </a:r>
          </a:p>
          <a:p>
            <a:pPr>
              <a:spcBef>
                <a:spcPct val="50000"/>
              </a:spcBef>
              <a:buFont typeface="Wingdings" pitchFamily="2" charset="2"/>
              <a:buChar char="n"/>
            </a:pPr>
            <a:r>
              <a:rPr lang="de-DE" altLang="en-US" sz="1800">
                <a:latin typeface="Arial Unicode MS" pitchFamily="34" charset="-128"/>
              </a:rPr>
              <a:t>20 % des Projektaufwandes verursacht die Technik.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5410200" y="6248400"/>
            <a:ext cx="2443163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/>
              <a:t>Quelle: Booz, Allen &amp; Hamilton</a:t>
            </a:r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3124200" y="4506913"/>
            <a:ext cx="3124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en-US" sz="1500"/>
              <a:t>Management-Unterstützung erforderlich</a:t>
            </a:r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2895600" y="3124200"/>
            <a:ext cx="1752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en-US"/>
              <a:t>Definition von Rollen, </a:t>
            </a:r>
            <a:br>
              <a:rPr lang="de-DE" altLang="en-US"/>
            </a:br>
            <a:r>
              <a:rPr lang="de-DE" altLang="en-US"/>
              <a:t>Regeln und Prozessen</a:t>
            </a:r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1447800" y="3124200"/>
            <a:ext cx="1295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en-US"/>
              <a:t>Definition der</a:t>
            </a:r>
            <a:br>
              <a:rPr lang="de-DE" altLang="en-US"/>
            </a:br>
            <a:r>
              <a:rPr lang="de-DE" altLang="en-US"/>
              <a:t>Anforderungen</a:t>
            </a:r>
          </a:p>
        </p:txBody>
      </p:sp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1403350" y="4419600"/>
            <a:ext cx="13716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en-US"/>
              <a:t>Ermitteln der</a:t>
            </a:r>
            <a:br>
              <a:rPr lang="de-DE" altLang="en-US"/>
            </a:br>
            <a:r>
              <a:rPr lang="de-DE" altLang="en-US"/>
              <a:t>externen Auflagen</a:t>
            </a:r>
          </a:p>
        </p:txBody>
      </p:sp>
      <p:sp>
        <p:nvSpPr>
          <p:cNvPr id="73738" name="Rectangle 10"/>
          <p:cNvSpPr>
            <a:spLocks noChangeArrowheads="1"/>
          </p:cNvSpPr>
          <p:nvPr/>
        </p:nvSpPr>
        <p:spPr bwMode="auto">
          <a:xfrm>
            <a:off x="4724400" y="3124200"/>
            <a:ext cx="1447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en-US"/>
              <a:t>Bestimmung </a:t>
            </a:r>
            <a:br>
              <a:rPr lang="de-DE" altLang="en-US"/>
            </a:br>
            <a:r>
              <a:rPr lang="de-DE" altLang="en-US"/>
              <a:t>des Budgets</a:t>
            </a:r>
          </a:p>
        </p:txBody>
      </p:sp>
      <p:sp>
        <p:nvSpPr>
          <p:cNvPr id="73739" name="Rectangle 11"/>
          <p:cNvSpPr>
            <a:spLocks noChangeArrowheads="1"/>
          </p:cNvSpPr>
          <p:nvPr/>
        </p:nvSpPr>
        <p:spPr bwMode="auto">
          <a:xfrm>
            <a:off x="6553200" y="3124200"/>
            <a:ext cx="106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en-US"/>
              <a:t>Review und</a:t>
            </a:r>
            <a:br>
              <a:rPr lang="de-DE" altLang="en-US"/>
            </a:br>
            <a:r>
              <a:rPr lang="de-DE" altLang="en-US"/>
              <a:t>Freigabe</a:t>
            </a:r>
          </a:p>
        </p:txBody>
      </p:sp>
      <p:sp>
        <p:nvSpPr>
          <p:cNvPr id="73740" name="Rectangle 12"/>
          <p:cNvSpPr>
            <a:spLocks noChangeArrowheads="1"/>
          </p:cNvSpPr>
          <p:nvPr/>
        </p:nvSpPr>
        <p:spPr bwMode="auto">
          <a:xfrm>
            <a:off x="6477000" y="4419600"/>
            <a:ext cx="1295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en-US"/>
              <a:t>ggf. neue </a:t>
            </a:r>
            <a:br>
              <a:rPr lang="de-DE" altLang="en-US"/>
            </a:br>
            <a:r>
              <a:rPr lang="de-DE" altLang="en-US"/>
              <a:t>Policies fetlegen</a:t>
            </a:r>
          </a:p>
        </p:txBody>
      </p:sp>
      <p:sp>
        <p:nvSpPr>
          <p:cNvPr id="73741" name="Oval 13"/>
          <p:cNvSpPr>
            <a:spLocks noChangeArrowheads="1"/>
          </p:cNvSpPr>
          <p:nvPr/>
        </p:nvSpPr>
        <p:spPr bwMode="auto">
          <a:xfrm>
            <a:off x="2743200" y="1981200"/>
            <a:ext cx="2057400" cy="1905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>
                <a:latin typeface="Arial" charset="0"/>
                <a:cs typeface="Arial" charset="0"/>
              </a:rPr>
              <a:t>Ziel der Veranstaltung</a:t>
            </a:r>
            <a:br>
              <a:rPr lang="de-DE" altLang="en-US">
                <a:latin typeface="Arial" charset="0"/>
                <a:cs typeface="Arial" charset="0"/>
              </a:rPr>
            </a:br>
            <a:r>
              <a:rPr lang="de-DE" altLang="en-US" sz="2000">
                <a:latin typeface="Arial" charset="0"/>
                <a:cs typeface="Arial" charset="0"/>
              </a:rPr>
              <a:t>Was wollen wir heute erreichen?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>
                <a:latin typeface="Arial" charset="0"/>
                <a:cs typeface="Arial" charset="0"/>
              </a:rPr>
              <a:t>Erwartungen</a:t>
            </a:r>
          </a:p>
          <a:p>
            <a:pPr lvl="1">
              <a:lnSpc>
                <a:spcPct val="90000"/>
              </a:lnSpc>
            </a:pPr>
            <a:r>
              <a:rPr lang="de-DE" altLang="en-US">
                <a:latin typeface="Arial" charset="0"/>
                <a:cs typeface="Arial" charset="0"/>
              </a:rPr>
              <a:t>Abstimmen der Erwartungshaltungen der Teilnehmer</a:t>
            </a:r>
          </a:p>
          <a:p>
            <a:pPr>
              <a:lnSpc>
                <a:spcPct val="90000"/>
              </a:lnSpc>
            </a:pPr>
            <a:r>
              <a:rPr lang="de-DE" altLang="en-US">
                <a:latin typeface="Arial" charset="0"/>
                <a:cs typeface="Arial" charset="0"/>
              </a:rPr>
              <a:t>Beiträge</a:t>
            </a:r>
          </a:p>
          <a:p>
            <a:pPr lvl="1">
              <a:lnSpc>
                <a:spcPct val="90000"/>
              </a:lnSpc>
            </a:pPr>
            <a:r>
              <a:rPr lang="de-DE" altLang="en-US">
                <a:latin typeface="Arial" charset="0"/>
                <a:cs typeface="Arial" charset="0"/>
              </a:rPr>
              <a:t>Feststellen, welchen Beitrag ein jeder Teilnehmer in die Gruppe einbringen kann. </a:t>
            </a:r>
          </a:p>
          <a:p>
            <a:pPr>
              <a:lnSpc>
                <a:spcPct val="90000"/>
              </a:lnSpc>
            </a:pPr>
            <a:r>
              <a:rPr lang="de-DE" altLang="en-US">
                <a:latin typeface="Arial" charset="0"/>
                <a:cs typeface="Arial" charset="0"/>
              </a:rPr>
              <a:t>Infrastruktur </a:t>
            </a:r>
          </a:p>
          <a:p>
            <a:pPr lvl="1">
              <a:lnSpc>
                <a:spcPct val="90000"/>
              </a:lnSpc>
            </a:pPr>
            <a:r>
              <a:rPr lang="de-DE" altLang="en-US">
                <a:latin typeface="Arial" charset="0"/>
                <a:cs typeface="Arial" charset="0"/>
              </a:rPr>
              <a:t>Festlegen einer gemeinsam zu nutzenden Infrastruktur.</a:t>
            </a:r>
          </a:p>
          <a:p>
            <a:pPr lvl="1">
              <a:lnSpc>
                <a:spcPct val="90000"/>
              </a:lnSpc>
            </a:pPr>
            <a:r>
              <a:rPr lang="de-DE" altLang="en-US">
                <a:latin typeface="Arial" charset="0"/>
                <a:cs typeface="Arial" charset="0"/>
              </a:rPr>
              <a:t>ggf. müssen wir einen Evaluierungsauftrag an Freiwillige aus unserer Mitte vergeben.</a:t>
            </a:r>
          </a:p>
          <a:p>
            <a:pPr>
              <a:lnSpc>
                <a:spcPct val="90000"/>
              </a:lnSpc>
            </a:pPr>
            <a:r>
              <a:rPr lang="de-DE" altLang="en-US">
                <a:latin typeface="Arial" charset="0"/>
                <a:cs typeface="Arial" charset="0"/>
              </a:rPr>
              <a:t>Zusammenarbeit</a:t>
            </a:r>
          </a:p>
          <a:p>
            <a:pPr lvl="1">
              <a:lnSpc>
                <a:spcPct val="90000"/>
              </a:lnSpc>
            </a:pPr>
            <a:r>
              <a:rPr lang="de-DE" altLang="en-US">
                <a:latin typeface="Arial" charset="0"/>
                <a:cs typeface="Arial" charset="0"/>
              </a:rPr>
              <a:t>Organisation der Zusammenarbeit bis zum nächsten Meeting</a:t>
            </a:r>
          </a:p>
          <a:p>
            <a:pPr lvl="1">
              <a:lnSpc>
                <a:spcPct val="90000"/>
              </a:lnSpc>
            </a:pPr>
            <a:r>
              <a:rPr lang="de-DE" altLang="en-US">
                <a:latin typeface="Arial" charset="0"/>
                <a:cs typeface="Arial" charset="0"/>
              </a:rPr>
              <a:t>Bestimmen eines Termins für das nächste Meeting. </a:t>
            </a:r>
          </a:p>
          <a:p>
            <a:pPr>
              <a:lnSpc>
                <a:spcPct val="90000"/>
              </a:lnSpc>
            </a:pPr>
            <a:r>
              <a:rPr lang="de-DE" altLang="en-US">
                <a:latin typeface="Arial" charset="0"/>
                <a:cs typeface="Arial" charset="0"/>
              </a:rPr>
              <a:t>Aufgaben</a:t>
            </a:r>
          </a:p>
          <a:p>
            <a:pPr lvl="1">
              <a:lnSpc>
                <a:spcPct val="90000"/>
              </a:lnSpc>
            </a:pPr>
            <a:r>
              <a:rPr lang="de-DE" altLang="en-US">
                <a:latin typeface="Arial" charset="0"/>
                <a:cs typeface="Arial" charset="0"/>
              </a:rPr>
              <a:t>Ermitteln der Aufgaben, die wir uns als Gruppe bis zum nächsten Meeting stellen. </a:t>
            </a:r>
          </a:p>
          <a:p>
            <a:pPr>
              <a:lnSpc>
                <a:spcPct val="90000"/>
              </a:lnSpc>
            </a:pPr>
            <a:r>
              <a:rPr lang="de-DE" altLang="en-US">
                <a:latin typeface="Arial" charset="0"/>
                <a:cs typeface="Arial" charset="0"/>
              </a:rPr>
              <a:t>Aufträge</a:t>
            </a:r>
          </a:p>
          <a:p>
            <a:pPr lvl="1">
              <a:lnSpc>
                <a:spcPct val="90000"/>
              </a:lnSpc>
            </a:pPr>
            <a:r>
              <a:rPr lang="de-DE" altLang="en-US">
                <a:latin typeface="Arial" charset="0"/>
                <a:cs typeface="Arial" charset="0"/>
              </a:rPr>
              <a:t>Verteilen dieser Aufgaben auf die Teilnehmer</a:t>
            </a:r>
            <a:endParaRPr lang="de-DE" altLang="en-US"/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>
                <a:latin typeface="Arial" charset="0"/>
                <a:cs typeface="Arial" charset="0"/>
              </a:rPr>
              <a:t>Kurzvorstellung der Teilnehmer</a:t>
            </a:r>
            <a:br>
              <a:rPr lang="de-DE" altLang="en-US">
                <a:latin typeface="Arial" charset="0"/>
                <a:cs typeface="Arial" charset="0"/>
              </a:rPr>
            </a:br>
            <a:r>
              <a:rPr lang="de-DE" altLang="en-US" sz="2000">
                <a:latin typeface="Arial" charset="0"/>
                <a:cs typeface="Arial" charset="0"/>
              </a:rPr>
              <a:t>3 – 5 Minuten pro Person</a:t>
            </a:r>
          </a:p>
        </p:txBody>
      </p:sp>
      <p:sp>
        <p:nvSpPr>
          <p:cNvPr id="14339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3505200"/>
            <a:ext cx="7696200" cy="251460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en-US">
                <a:latin typeface="Arial" charset="0"/>
                <a:cs typeface="Arial" charset="0"/>
              </a:rPr>
              <a:t>Wer bin ich?</a:t>
            </a:r>
          </a:p>
          <a:p>
            <a:r>
              <a:rPr lang="de-DE" altLang="en-US">
                <a:latin typeface="Arial" charset="0"/>
                <a:cs typeface="Arial" charset="0"/>
              </a:rPr>
              <a:t>Woher komme ich?</a:t>
            </a:r>
          </a:p>
          <a:p>
            <a:r>
              <a:rPr lang="de-DE" altLang="en-US">
                <a:latin typeface="Arial" charset="0"/>
                <a:cs typeface="Arial" charset="0"/>
              </a:rPr>
              <a:t>Was hatte ich bisher mit dem Thema zu tun?</a:t>
            </a:r>
          </a:p>
          <a:p>
            <a:r>
              <a:rPr lang="de-DE" altLang="en-US">
                <a:latin typeface="Arial" charset="0"/>
                <a:cs typeface="Arial" charset="0"/>
              </a:rPr>
              <a:t>Warum bin ich hier?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0"/>
            <a:ext cx="8229600" cy="2908300"/>
          </a:xfrm>
          <a:prstGeom prst="rect">
            <a:avLst/>
          </a:prstGeom>
          <a:solidFill>
            <a:schemeClr val="bg1"/>
          </a:solidFill>
          <a:ln w="12700">
            <a:solidFill>
              <a:srgbClr val="FF33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14613" y="1143000"/>
            <a:ext cx="3838575" cy="2362200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>
                <a:latin typeface="Arial" charset="0"/>
                <a:cs typeface="Arial" charset="0"/>
              </a:rPr>
              <a:t>Erwartungshaltungen</a:t>
            </a:r>
            <a:br>
              <a:rPr lang="de-DE" altLang="en-US">
                <a:latin typeface="Arial" charset="0"/>
                <a:cs typeface="Arial" charset="0"/>
              </a:rPr>
            </a:br>
            <a:r>
              <a:rPr lang="de-DE" altLang="en-US" sz="2000">
                <a:latin typeface="Arial" charset="0"/>
                <a:cs typeface="Arial" charset="0"/>
              </a:rPr>
              <a:t>einfangen und konsolidieren</a:t>
            </a:r>
          </a:p>
        </p:txBody>
      </p:sp>
      <p:sp>
        <p:nvSpPr>
          <p:cNvPr id="16387" name="AutoShape 3"/>
          <p:cNvSpPr>
            <a:spLocks noChangeAspect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altLang="en-US" sz="1800"/>
              <a:t>Warum bin ich hier?</a:t>
            </a:r>
          </a:p>
          <a:p>
            <a:r>
              <a:rPr lang="de-DE" altLang="en-US" sz="1800"/>
              <a:t>Welchen Nutzen erwarte ich von der heutigen Veranstaltung?</a:t>
            </a:r>
          </a:p>
          <a:p>
            <a:r>
              <a:rPr lang="de-DE" altLang="en-US" sz="1800"/>
              <a:t>Welchen Nutzen erwarte ich von dieser Initiative?</a:t>
            </a:r>
          </a:p>
          <a:p>
            <a:r>
              <a:rPr lang="de-DE" altLang="en-US" sz="1800"/>
              <a:t>Was müssen wir dafür leisten?</a:t>
            </a:r>
          </a:p>
          <a:p>
            <a:r>
              <a:rPr lang="de-DE" altLang="en-US" sz="1800"/>
              <a:t>Welche Gefahren sehe ich für den Erfolg?</a:t>
            </a:r>
          </a:p>
          <a:p>
            <a:r>
              <a:rPr lang="de-DE" altLang="en-US" sz="1800"/>
              <a:t>Glaube ich an ein Gelingen?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 rot="-2112032">
            <a:off x="533400" y="1828800"/>
            <a:ext cx="33051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en-US" sz="1700"/>
              <a:t>Bitte beantworten Sie</a:t>
            </a:r>
            <a:br>
              <a:rPr lang="de-DE" altLang="en-US" sz="1700"/>
            </a:br>
            <a:r>
              <a:rPr lang="de-DE" altLang="en-US" sz="1700" b="1"/>
              <a:t>spontan</a:t>
            </a:r>
            <a:r>
              <a:rPr lang="de-DE" altLang="en-US" sz="1700"/>
              <a:t> die folgenden Fragen ...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 rot="-2112032">
            <a:off x="5964238" y="1828800"/>
            <a:ext cx="260191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en-US" sz="1700"/>
              <a:t>Anschließend diskutieren</a:t>
            </a:r>
            <a:br>
              <a:rPr lang="de-DE" altLang="en-US" sz="1700"/>
            </a:br>
            <a:r>
              <a:rPr lang="de-DE" altLang="en-US" sz="1700"/>
              <a:t>wir diese Punkte.</a:t>
            </a:r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Motivation</a:t>
            </a:r>
            <a:br>
              <a:rPr lang="de-DE" altLang="en-US"/>
            </a:br>
            <a:r>
              <a:rPr lang="de-DE" altLang="en-US" sz="2000"/>
              <a:t>welche Idee steckt hinter GenericIAM?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143000"/>
            <a:ext cx="4267200" cy="4876800"/>
          </a:xfrm>
        </p:spPr>
        <p:txBody>
          <a:bodyPr/>
          <a:lstStyle/>
          <a:p>
            <a:r>
              <a:rPr lang="de-DE" altLang="en-US" sz="1800"/>
              <a:t>Prozesse verursachen den meisten Aufwand.</a:t>
            </a:r>
          </a:p>
          <a:p>
            <a:pPr lvl="1"/>
            <a:r>
              <a:rPr lang="de-DE" altLang="en-US" sz="1400"/>
              <a:t>so gehen bei PKI-Projekten 85% des Aufwandes in die Prozesse.</a:t>
            </a:r>
          </a:p>
          <a:p>
            <a:r>
              <a:rPr lang="de-DE" altLang="en-US" sz="1800"/>
              <a:t>Warum mit einem weißen Blatt Papier beginnen?</a:t>
            </a:r>
          </a:p>
          <a:p>
            <a:r>
              <a:rPr lang="de-DE" altLang="en-US" sz="1800"/>
              <a:t>Warum, das Rad immer wieder neu erfinden?</a:t>
            </a:r>
          </a:p>
          <a:p>
            <a:r>
              <a:rPr lang="de-DE" altLang="en-US" sz="1800"/>
              <a:t>Gibt es nicht auffällige fachliche Ähnlichkeiten?</a:t>
            </a:r>
          </a:p>
          <a:p>
            <a:r>
              <a:rPr lang="de-DE" altLang="en-US" sz="1800"/>
              <a:t>Sollten wir uns nicht lieber auf die Unterschiede konzentrieren?</a:t>
            </a:r>
          </a:p>
          <a:p>
            <a:pPr lvl="1">
              <a:buFont typeface="Webdings" pitchFamily="18" charset="2"/>
              <a:buNone/>
            </a:pPr>
            <a:r>
              <a:rPr lang="de-DE" altLang="en-US" sz="1400"/>
              <a:t>... Und das Gemeinsame „von der Stange“ kaufen?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85800" y="6096000"/>
            <a:ext cx="794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77825" indent="-377825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568325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25000"/>
              </a:spcBef>
              <a:buClr>
                <a:srgbClr val="FF0000"/>
              </a:buClr>
              <a:buSzTx/>
              <a:buFont typeface="Wingdings" pitchFamily="2" charset="2"/>
              <a:buChar char="è"/>
            </a:pPr>
            <a:r>
              <a:rPr lang="de-DE" altLang="en-US" sz="1800" b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 bleibt der Baukasten für Standardprozesse des IdM?</a:t>
            </a:r>
            <a:endParaRPr lang="de-DE" altLang="en-US" sz="1800">
              <a:solidFill>
                <a:srgbClr val="FF0000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Komplexitätsfaktoren ...</a:t>
            </a:r>
            <a:br>
              <a:rPr lang="de-DE" altLang="en-US"/>
            </a:br>
            <a:r>
              <a:rPr lang="de-DE" altLang="en-US" sz="2000"/>
              <a:t>Was macht IAM-Projekte schwierig?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4000500" cy="4876800"/>
          </a:xfrm>
        </p:spPr>
        <p:txBody>
          <a:bodyPr/>
          <a:lstStyle/>
          <a:p>
            <a:r>
              <a:rPr lang="de-DE" altLang="en-US" sz="1800"/>
              <a:t>Bestehende Lösungen</a:t>
            </a:r>
          </a:p>
          <a:p>
            <a:pPr lvl="1"/>
            <a:r>
              <a:rPr lang="de-DE" altLang="en-US" sz="1400"/>
              <a:t>Je </a:t>
            </a:r>
            <a:r>
              <a:rPr lang="de-DE" altLang="en-US" sz="1400" b="1"/>
              <a:t>mehr bestehende </a:t>
            </a:r>
            <a:r>
              <a:rPr lang="de-DE" altLang="en-US" sz="1400"/>
              <a:t>Lösungen für das Identity Management existieren, umso  höher wird der Aufwand, sie zu harmonisieren und zu ersetzen.</a:t>
            </a:r>
          </a:p>
          <a:p>
            <a:pPr lvl="1"/>
            <a:r>
              <a:rPr lang="de-DE" altLang="en-US" sz="1400" b="1"/>
              <a:t>Je reifer</a:t>
            </a:r>
            <a:r>
              <a:rPr lang="de-DE" altLang="en-US" sz="1400"/>
              <a:t> die existierenden Lösungen sind, umso schwerer finden neue Ansätze Akzeptanz.</a:t>
            </a:r>
          </a:p>
          <a:p>
            <a:r>
              <a:rPr lang="de-DE" altLang="en-US" sz="1800"/>
              <a:t>Querschnittscharakter</a:t>
            </a:r>
          </a:p>
          <a:p>
            <a:pPr lvl="1"/>
            <a:r>
              <a:rPr lang="de-DE" altLang="en-US" sz="1400"/>
              <a:t>Identity-Management Prozesse sind typischerweise </a:t>
            </a:r>
            <a:r>
              <a:rPr lang="de-DE" altLang="en-US" sz="1400" b="1"/>
              <a:t>bereichsübergreifend</a:t>
            </a:r>
            <a:r>
              <a:rPr lang="de-DE" altLang="en-US" sz="1400"/>
              <a:t>.</a:t>
            </a:r>
          </a:p>
          <a:p>
            <a:pPr lvl="1"/>
            <a:r>
              <a:rPr lang="de-DE" altLang="en-US" sz="1400"/>
              <a:t>Es sind </a:t>
            </a:r>
            <a:r>
              <a:rPr lang="de-DE" altLang="en-US" sz="1400" b="1"/>
              <a:t>viele</a:t>
            </a:r>
            <a:r>
              <a:rPr lang="de-DE" altLang="en-US" sz="1400"/>
              <a:t> gleichberechtigte </a:t>
            </a:r>
            <a:r>
              <a:rPr lang="de-DE" altLang="en-US" sz="1400" b="1"/>
              <a:t>Stakeholder</a:t>
            </a:r>
            <a:r>
              <a:rPr lang="de-DE" altLang="en-US" sz="1400"/>
              <a:t> in ein Projekt involviert.</a:t>
            </a:r>
          </a:p>
          <a:p>
            <a:pPr lvl="1"/>
            <a:r>
              <a:rPr lang="de-DE" altLang="en-US" sz="1400"/>
              <a:t>3 bis 5 mal höhere </a:t>
            </a:r>
            <a:r>
              <a:rPr lang="de-DE" altLang="en-US" sz="1400" b="1"/>
              <a:t>Kommunikationskomplexität</a:t>
            </a:r>
            <a:r>
              <a:rPr lang="de-DE" altLang="en-US" sz="1400"/>
              <a:t> zu „normaler“ SW-Entwicklung.</a:t>
            </a:r>
          </a:p>
          <a:p>
            <a:pPr lvl="1"/>
            <a:r>
              <a:rPr lang="de-DE" altLang="en-US" sz="1400"/>
              <a:t>Typischer </a:t>
            </a:r>
            <a:r>
              <a:rPr lang="de-DE" altLang="en-US" sz="1400" b="1"/>
              <a:t>Change</a:t>
            </a:r>
            <a:r>
              <a:rPr lang="de-DE" altLang="en-US" sz="1400"/>
              <a:t> Management Prozess: Macht-Sponsor erforderlich!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10100" y="1143000"/>
            <a:ext cx="41529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1800"/>
              <a:t>Prozessreife</a:t>
            </a:r>
          </a:p>
          <a:p>
            <a:pPr lvl="1">
              <a:lnSpc>
                <a:spcPct val="90000"/>
              </a:lnSpc>
            </a:pPr>
            <a:r>
              <a:rPr lang="de-DE" altLang="en-US" sz="1400"/>
              <a:t>Je höher die </a:t>
            </a:r>
            <a:r>
              <a:rPr lang="de-DE" altLang="en-US" sz="1400" b="1"/>
              <a:t>Reife</a:t>
            </a:r>
            <a:r>
              <a:rPr lang="de-DE" altLang="en-US" sz="1400"/>
              <a:t> der Management-Prozesse (z.B. nach CMMI) umso leichter fällt die Einführung von IAM- Prozessen, -Regeln, -Rollen, -Policies.</a:t>
            </a:r>
          </a:p>
          <a:p>
            <a:pPr lvl="1">
              <a:lnSpc>
                <a:spcPct val="90000"/>
              </a:lnSpc>
            </a:pPr>
            <a:r>
              <a:rPr lang="de-DE" altLang="en-US" sz="1400"/>
              <a:t>Reife IAM-Prozesse in einem </a:t>
            </a:r>
            <a:r>
              <a:rPr lang="de-DE" altLang="en-US" sz="1400" b="1"/>
              <a:t>unreifen Prozess-Umfeld</a:t>
            </a:r>
            <a:r>
              <a:rPr lang="de-DE" altLang="en-US" sz="1400"/>
              <a:t> finden wenig Akzeptanz (Aufwandstreiber).</a:t>
            </a:r>
          </a:p>
          <a:p>
            <a:pPr>
              <a:lnSpc>
                <a:spcPct val="90000"/>
              </a:lnSpc>
            </a:pPr>
            <a:r>
              <a:rPr lang="de-DE" altLang="en-US" sz="1800"/>
              <a:t>Projektzuschnitt</a:t>
            </a:r>
          </a:p>
          <a:p>
            <a:pPr lvl="1">
              <a:lnSpc>
                <a:spcPct val="90000"/>
              </a:lnSpc>
            </a:pPr>
            <a:r>
              <a:rPr lang="de-DE" altLang="en-US" sz="1400"/>
              <a:t>SW-Implementierungsprojekte sind </a:t>
            </a:r>
            <a:r>
              <a:rPr lang="de-DE" altLang="en-US" sz="1400" b="1"/>
              <a:t>überfordert</a:t>
            </a:r>
            <a:r>
              <a:rPr lang="de-DE" altLang="en-US" sz="1400"/>
              <a:t>, wenn sie die organisatorischen Voraussetzungen erst schaffen müssen</a:t>
            </a:r>
          </a:p>
          <a:p>
            <a:pPr lvl="1">
              <a:lnSpc>
                <a:spcPct val="90000"/>
              </a:lnSpc>
            </a:pPr>
            <a:r>
              <a:rPr lang="de-DE" altLang="en-US" sz="1400"/>
              <a:t>Prozess- und Rollen-Definitionen erfordern eigene </a:t>
            </a:r>
            <a:r>
              <a:rPr lang="de-DE" altLang="en-US" sz="1400" b="1"/>
              <a:t>Definitionsprojekte</a:t>
            </a:r>
            <a:r>
              <a:rPr lang="de-DE" altLang="en-US" sz="1400"/>
              <a:t> vor der oder parallel zur Implementierung.</a:t>
            </a:r>
          </a:p>
          <a:p>
            <a:pPr>
              <a:lnSpc>
                <a:spcPct val="90000"/>
              </a:lnSpc>
            </a:pPr>
            <a:r>
              <a:rPr lang="de-DE" altLang="en-US" sz="1800"/>
              <a:t>Marktkonsolidierung</a:t>
            </a:r>
          </a:p>
          <a:p>
            <a:pPr lvl="1">
              <a:lnSpc>
                <a:spcPct val="90000"/>
              </a:lnSpc>
            </a:pPr>
            <a:r>
              <a:rPr lang="en-GB" altLang="en-US" sz="1400"/>
              <a:t>Mergers &amp; Acquisitions</a:t>
            </a:r>
            <a:r>
              <a:rPr lang="de-DE" altLang="en-US" sz="1400"/>
              <a:t> führen zu wenig kompatiblen </a:t>
            </a:r>
            <a:r>
              <a:rPr lang="de-DE" altLang="en-US" sz="1400" b="1"/>
              <a:t>Produktsammlungen</a:t>
            </a:r>
            <a:r>
              <a:rPr lang="de-DE" altLang="en-US" sz="1400"/>
              <a:t>.</a:t>
            </a:r>
          </a:p>
          <a:p>
            <a:pPr lvl="1">
              <a:lnSpc>
                <a:spcPct val="90000"/>
              </a:lnSpc>
            </a:pPr>
            <a:r>
              <a:rPr lang="de-DE" altLang="en-US" sz="1400"/>
              <a:t>Die Software übernommener Unternehmen wird häufig nicht mehr optimal </a:t>
            </a:r>
            <a:r>
              <a:rPr lang="de-DE" altLang="en-US" sz="1400" b="1"/>
              <a:t>unterstützt</a:t>
            </a:r>
            <a:r>
              <a:rPr lang="de-DE" altLang="en-US" sz="1400"/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... Komplexitätsfaktoren</a:t>
            </a:r>
            <a:br>
              <a:rPr lang="de-DE" altLang="en-US"/>
            </a:br>
            <a:r>
              <a:rPr lang="de-DE" altLang="en-US" sz="2000"/>
              <a:t>Was macht IAM-Projekte schwierig?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4000500" cy="4876800"/>
          </a:xfrm>
        </p:spPr>
        <p:txBody>
          <a:bodyPr/>
          <a:lstStyle/>
          <a:p>
            <a:r>
              <a:rPr lang="de-DE" altLang="en-US" sz="1800"/>
              <a:t>Technische Risiken</a:t>
            </a:r>
          </a:p>
          <a:p>
            <a:pPr lvl="1"/>
            <a:r>
              <a:rPr lang="de-DE" altLang="en-US" sz="1400"/>
              <a:t>IAM-SW-Suiten sind </a:t>
            </a:r>
            <a:r>
              <a:rPr lang="de-DE" altLang="en-US" sz="1400" b="1"/>
              <a:t>komplex</a:t>
            </a:r>
            <a:r>
              <a:rPr lang="de-DE" altLang="en-US" sz="1400"/>
              <a:t> und schwer zu handhaben.</a:t>
            </a:r>
          </a:p>
          <a:p>
            <a:pPr lvl="1"/>
            <a:r>
              <a:rPr lang="de-DE" altLang="en-US" sz="1400"/>
              <a:t>Ohne </a:t>
            </a:r>
            <a:r>
              <a:rPr lang="de-DE" altLang="en-US" sz="1400" b="1"/>
              <a:t>Implementierungserfahrung</a:t>
            </a:r>
            <a:r>
              <a:rPr lang="de-DE" altLang="en-US" sz="1400"/>
              <a:t> in exakt der geforderten Umgebung sind die Projektrisiken nicht kalkulierbar.</a:t>
            </a:r>
          </a:p>
          <a:p>
            <a:pPr lvl="1"/>
            <a:r>
              <a:rPr lang="de-DE" altLang="en-US" sz="1400"/>
              <a:t>Hinter „harmlosen“ Versionssprüngen (z.B.: 5.6 auf 6.0) stecken oft komplette </a:t>
            </a:r>
            <a:r>
              <a:rPr lang="de-DE" altLang="en-US" sz="1400" b="1"/>
              <a:t>Neuentwicklungen</a:t>
            </a:r>
            <a:r>
              <a:rPr lang="de-DE" altLang="en-US" sz="1400"/>
              <a:t>.</a:t>
            </a:r>
          </a:p>
          <a:p>
            <a:pPr lvl="1"/>
            <a:r>
              <a:rPr lang="de-DE" altLang="en-US" sz="1400"/>
              <a:t>Die Matrix der vom Hersteller unterstützten </a:t>
            </a:r>
            <a:r>
              <a:rPr lang="de-DE" altLang="en-US" sz="1400" b="1"/>
              <a:t>Komponenten</a:t>
            </a:r>
            <a:r>
              <a:rPr lang="de-DE" altLang="en-US" sz="1400"/>
              <a:t> vs. Version ist of sehr dünn besetzt.</a:t>
            </a:r>
          </a:p>
          <a:p>
            <a:pPr lvl="1"/>
            <a:r>
              <a:rPr lang="de-DE" altLang="en-US" sz="1400"/>
              <a:t>Ersatz von Infrastruktur-Komponenten führt oft zu hohem </a:t>
            </a:r>
            <a:r>
              <a:rPr lang="de-DE" altLang="en-US" sz="1400" b="1"/>
              <a:t>Aufwand</a:t>
            </a:r>
            <a:r>
              <a:rPr lang="de-DE" altLang="en-US" sz="1400"/>
              <a:t>.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10100" y="1143000"/>
            <a:ext cx="4152900" cy="4876800"/>
          </a:xfrm>
        </p:spPr>
        <p:txBody>
          <a:bodyPr/>
          <a:lstStyle/>
          <a:p>
            <a:r>
              <a:rPr lang="de-DE" altLang="en-US" sz="1800"/>
              <a:t>Verfügbarkeit von Fachspezialisten</a:t>
            </a:r>
          </a:p>
          <a:p>
            <a:pPr lvl="1"/>
            <a:r>
              <a:rPr lang="de-DE" altLang="en-US" sz="1400"/>
              <a:t>Verfügbarkeit von Fachpersonen mit </a:t>
            </a:r>
            <a:r>
              <a:rPr lang="de-DE" altLang="en-US" sz="1400" b="1"/>
              <a:t>Domänen-Wissen</a:t>
            </a:r>
            <a:r>
              <a:rPr lang="de-DE" altLang="en-US" sz="1400"/>
              <a:t> ist oft der Engpass-Faktur bei Rollen- und Prozess-Definitionen.</a:t>
            </a:r>
          </a:p>
          <a:p>
            <a:pPr lvl="1"/>
            <a:r>
              <a:rPr lang="de-DE" altLang="en-US" sz="1400"/>
              <a:t>Sie werden </a:t>
            </a:r>
            <a:r>
              <a:rPr lang="de-DE" altLang="en-US" sz="1400" b="1"/>
              <a:t>Anforderungsdefinition</a:t>
            </a:r>
            <a:r>
              <a:rPr lang="de-DE" altLang="en-US" sz="1400"/>
              <a:t> und der </a:t>
            </a:r>
            <a:r>
              <a:rPr lang="de-DE" altLang="en-US" sz="1400" b="1"/>
              <a:t>QS</a:t>
            </a:r>
            <a:r>
              <a:rPr lang="de-DE" altLang="en-US" sz="1400"/>
              <a:t> benötigt.</a:t>
            </a:r>
          </a:p>
          <a:p>
            <a:pPr lvl="1"/>
            <a:r>
              <a:rPr lang="de-DE" altLang="en-US" sz="1400"/>
              <a:t>Wartezeiten (auf Spezialisten) sind Aufwandstreiber.</a:t>
            </a:r>
          </a:p>
          <a:p>
            <a:r>
              <a:rPr lang="en-GB" altLang="en-US" sz="1800"/>
              <a:t>From scratch vs. Templates</a:t>
            </a:r>
          </a:p>
          <a:p>
            <a:pPr lvl="1"/>
            <a:r>
              <a:rPr lang="de-DE" altLang="en-US" sz="1400"/>
              <a:t>Nur ein Teil der IAM-Prozesse ist wirklich </a:t>
            </a:r>
            <a:r>
              <a:rPr lang="de-DE" altLang="en-US" sz="1400" b="1"/>
              <a:t>unternehmensspezifisch</a:t>
            </a:r>
            <a:r>
              <a:rPr lang="de-DE" altLang="en-US" sz="1400"/>
              <a:t>.</a:t>
            </a:r>
          </a:p>
          <a:p>
            <a:pPr lvl="1"/>
            <a:r>
              <a:rPr lang="de-DE" altLang="en-US" sz="1400"/>
              <a:t>Die </a:t>
            </a:r>
            <a:r>
              <a:rPr lang="de-DE" altLang="en-US" sz="1400" b="1"/>
              <a:t>Übernahme</a:t>
            </a:r>
            <a:r>
              <a:rPr lang="de-DE" altLang="en-US" sz="1400"/>
              <a:t> von Prozessen und / oder Rollen aus anderen Projekten oder generischen Modellen kann Projekte beschleunigen.</a:t>
            </a:r>
          </a:p>
          <a:p>
            <a:endParaRPr lang="de-DE" altLang="en-US" sz="1800"/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4343400" y="3124200"/>
            <a:ext cx="4419600" cy="3048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.|29.3|23.8|0.9|0.7|0.7|0.5"/>
</p:tagLst>
</file>

<file path=ppt/theme/theme1.xml><?xml version="1.0" encoding="utf-8"?>
<a:theme xmlns:a="http://schemas.openxmlformats.org/drawingml/2006/main" name="SIG Prä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FFCC99"/>
      </a:accent1>
      <a:accent2>
        <a:srgbClr val="3366FF"/>
      </a:accent2>
      <a:accent3>
        <a:srgbClr val="FFFFFF"/>
      </a:accent3>
      <a:accent4>
        <a:srgbClr val="000000"/>
      </a:accent4>
      <a:accent5>
        <a:srgbClr val="FFE2CA"/>
      </a:accent5>
      <a:accent6>
        <a:srgbClr val="2D5CE7"/>
      </a:accent6>
      <a:hlink>
        <a:srgbClr val="000099"/>
      </a:hlink>
      <a:folHlink>
        <a:srgbClr val="CC3300"/>
      </a:folHlink>
    </a:clrScheme>
    <a:fontScheme name="SIG Präsentatio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6699FF"/>
          </a:buClr>
          <a:buSzPct val="80000"/>
          <a:buFont typeface="Wingdings" pitchFamily="2" charset="2"/>
          <a:buNone/>
          <a:tabLst/>
          <a:defRPr kumimoji="0" lang="de-DE" alt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6699FF"/>
          </a:buClr>
          <a:buSzPct val="80000"/>
          <a:buFont typeface="Wingdings" pitchFamily="2" charset="2"/>
          <a:buNone/>
          <a:tabLst/>
          <a:defRPr kumimoji="0" lang="de-DE" alt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  <a:cs typeface="Times New Roman" pitchFamily="18" charset="0"/>
          </a:defRPr>
        </a:defPPr>
      </a:lstStyle>
    </a:lnDef>
  </a:objectDefaults>
  <a:extraClrSchemeLst>
    <a:extraClrScheme>
      <a:clrScheme name="SIG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G Prä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G Prä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G Prä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G Prä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G Prä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G Prä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C:\Dokumente und Einstellungen\Horst Walther\Anwendungsdaten\Microsoft\Vorlagen\SIG Präsentation.pot</Template>
  <TotalTime>0</TotalTime>
  <Words>2564</Words>
  <Application>Microsoft Office PowerPoint</Application>
  <PresentationFormat>Bildschirmpräsentation (4:3)</PresentationFormat>
  <Paragraphs>679</Paragraphs>
  <Slides>34</Slides>
  <Notes>34</Notes>
  <HiddenSlides>2</HiddenSlides>
  <MMClips>0</MMClips>
  <ScaleCrop>false</ScaleCrop>
  <HeadingPairs>
    <vt:vector size="8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34</vt:i4>
      </vt:variant>
    </vt:vector>
  </HeadingPairs>
  <TitlesOfParts>
    <vt:vector size="46" baseType="lpstr">
      <vt:lpstr>Times New Roman</vt:lpstr>
      <vt:lpstr>Arial Unicode MS</vt:lpstr>
      <vt:lpstr>Wingdings</vt:lpstr>
      <vt:lpstr>Webdings</vt:lpstr>
      <vt:lpstr>Arial</vt:lpstr>
      <vt:lpstr>Garamond</vt:lpstr>
      <vt:lpstr>Comic Sans MS</vt:lpstr>
      <vt:lpstr>Arial Narrow</vt:lpstr>
      <vt:lpstr>ＭＳ 明朝</vt:lpstr>
      <vt:lpstr>SIG Präsentation</vt:lpstr>
      <vt:lpstr>PaperPort Document</vt:lpstr>
      <vt:lpstr>Visio 2000 Drawing</vt:lpstr>
      <vt:lpstr>„GenericIAM - generische IAM-Prozesse als Baukastensystem“</vt:lpstr>
      <vt:lpstr>Agenda</vt:lpstr>
      <vt:lpstr>housekeeping</vt:lpstr>
      <vt:lpstr>Ziel der Veranstaltung Was wollen wir heute erreichen?</vt:lpstr>
      <vt:lpstr>Kurzvorstellung der Teilnehmer 3 – 5 Minuten pro Person</vt:lpstr>
      <vt:lpstr>Erwartungshaltungen einfangen und konsolidieren</vt:lpstr>
      <vt:lpstr>Motivation welche Idee steckt hinter GenericIAM?</vt:lpstr>
      <vt:lpstr>Komplexitätsfaktoren ... Was macht IAM-Projekte schwierig?</vt:lpstr>
      <vt:lpstr>... Komplexitätsfaktoren Was macht IAM-Projekte schwierig?</vt:lpstr>
      <vt:lpstr>Gefordert – der Prozessbaukasten</vt:lpstr>
      <vt:lpstr>GenericIAM Welchen Nutzen haben wir davon?</vt:lpstr>
      <vt:lpstr>Aufgaben Was müssen wir dafür tun?</vt:lpstr>
      <vt:lpstr>Orientierung an Standards Beispiel: Process Notation nach ITIL</vt:lpstr>
      <vt:lpstr>Die Mitwirkenden Welche Erfahrungen haben wir mit diesem Thema?</vt:lpstr>
      <vt:lpstr>Infrastruktur  Welche technischen Hilfsmittel wollen wir nutzen?</vt:lpstr>
      <vt:lpstr>Zusammenarbeit  Wie wollen wir zusammen arbeiten?</vt:lpstr>
      <vt:lpstr>Offene Punkte Welche Fragen müssen noch geklärt werden?</vt:lpstr>
      <vt:lpstr>Aufträge Wer macht was bis wann?</vt:lpstr>
      <vt:lpstr>Fragen - Anmerkungen – Anregungen?</vt:lpstr>
      <vt:lpstr>Achtung  Anhang</vt:lpstr>
      <vt:lpstr>Grundlagen - die digitale Identität</vt:lpstr>
      <vt:lpstr>Lebenszyklus einer digitalen Identität</vt:lpstr>
      <vt:lpstr>Prozesse des Identity Management</vt:lpstr>
      <vt:lpstr>Was ist ein Prozess?</vt:lpstr>
      <vt:lpstr>Gruppen von Identity Management Prozessen</vt:lpstr>
      <vt:lpstr>Identity Administration</vt:lpstr>
      <vt:lpstr>Community Management</vt:lpstr>
      <vt:lpstr>Identity Integration (Evidenz)</vt:lpstr>
      <vt:lpstr>Ressource Provisioning Prozesse</vt:lpstr>
      <vt:lpstr>Provisioning - Produktivität und Sicherheit</vt:lpstr>
      <vt:lpstr>Liste Provisioning-Prozesse</vt:lpstr>
      <vt:lpstr>Aktueller Status </vt:lpstr>
      <vt:lpstr>Kandidaten für Generische Prozesse </vt:lpstr>
      <vt:lpstr>Prozesse sind aufwändig ...</vt:lpstr>
    </vt:vector>
  </TitlesOfParts>
  <Company>Kuppinger, Cole + Partner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„GenericIAM - generische IAM-Prozesse als Baukastensystem“</dc:title>
  <dc:subject>GenericIAM</dc:subject>
  <dc:creator>Horst Walther</dc:creator>
  <cp:lastModifiedBy>Horst Walther</cp:lastModifiedBy>
  <cp:revision>9</cp:revision>
  <dcterms:created xsi:type="dcterms:W3CDTF">2006-04-25T19:01:45Z</dcterms:created>
  <dcterms:modified xsi:type="dcterms:W3CDTF">2016-03-06T20:11:41Z</dcterms:modified>
</cp:coreProperties>
</file>